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8" r:id="rId4"/>
  </p:sldMasterIdLst>
  <p:notesMasterIdLst>
    <p:notesMasterId r:id="rId56"/>
  </p:notesMasterIdLst>
  <p:sldIdLst>
    <p:sldId id="342" r:id="rId5"/>
    <p:sldId id="362" r:id="rId6"/>
    <p:sldId id="343" r:id="rId7"/>
    <p:sldId id="386" r:id="rId8"/>
    <p:sldId id="344" r:id="rId9"/>
    <p:sldId id="345" r:id="rId10"/>
    <p:sldId id="383" r:id="rId11"/>
    <p:sldId id="394" r:id="rId12"/>
    <p:sldId id="402" r:id="rId13"/>
    <p:sldId id="389" r:id="rId14"/>
    <p:sldId id="395" r:id="rId15"/>
    <p:sldId id="390" r:id="rId16"/>
    <p:sldId id="391" r:id="rId17"/>
    <p:sldId id="392" r:id="rId18"/>
    <p:sldId id="393" r:id="rId19"/>
    <p:sldId id="401" r:id="rId20"/>
    <p:sldId id="396" r:id="rId21"/>
    <p:sldId id="377" r:id="rId22"/>
    <p:sldId id="397" r:id="rId23"/>
    <p:sldId id="374" r:id="rId24"/>
    <p:sldId id="367" r:id="rId25"/>
    <p:sldId id="398" r:id="rId26"/>
    <p:sldId id="358" r:id="rId27"/>
    <p:sldId id="359" r:id="rId28"/>
    <p:sldId id="360" r:id="rId29"/>
    <p:sldId id="349" r:id="rId30"/>
    <p:sldId id="388" r:id="rId31"/>
    <p:sldId id="375" r:id="rId32"/>
    <p:sldId id="368" r:id="rId33"/>
    <p:sldId id="361" r:id="rId34"/>
    <p:sldId id="384" r:id="rId35"/>
    <p:sldId id="363" r:id="rId36"/>
    <p:sldId id="365" r:id="rId37"/>
    <p:sldId id="364" r:id="rId38"/>
    <p:sldId id="366" r:id="rId39"/>
    <p:sldId id="369" r:id="rId40"/>
    <p:sldId id="381" r:id="rId41"/>
    <p:sldId id="379" r:id="rId42"/>
    <p:sldId id="371" r:id="rId43"/>
    <p:sldId id="380" r:id="rId44"/>
    <p:sldId id="372" r:id="rId45"/>
    <p:sldId id="370" r:id="rId46"/>
    <p:sldId id="354" r:id="rId47"/>
    <p:sldId id="356" r:id="rId48"/>
    <p:sldId id="357" r:id="rId49"/>
    <p:sldId id="352" r:id="rId50"/>
    <p:sldId id="355" r:id="rId51"/>
    <p:sldId id="385" r:id="rId52"/>
    <p:sldId id="353" r:id="rId53"/>
    <p:sldId id="399" r:id="rId54"/>
    <p:sldId id="40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FB2462-50C0-E3B2-990B-CE6D5236ECA0}" v="1" dt="2019-05-14T08:15:26.676"/>
    <p1510:client id="{85094755-7E0F-B7CA-E541-9EEA0F19F239}" v="5" dt="2019-05-14T08:14:53.923"/>
    <p1510:client id="{996BBFE4-9AD1-B9D4-C2FE-916B548168DD}" v="432" dt="2019-05-14T08:33:48.538"/>
    <p1510:client id="{63157090-E02B-FC5B-65B3-655735579526}" v="60" dt="2019-05-14T14:20:35.709"/>
    <p1510:client id="{3B1ACFAA-157E-04AC-49AC-129C6AF8C8E7}" v="41" dt="2019-05-14T09:00:38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>
        <p:scale>
          <a:sx n="140" d="100"/>
          <a:sy n="140" d="100"/>
        </p:scale>
        <p:origin x="-2448" y="-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93AD6-E60B-074A-B1B3-8B620C14F93A}" type="doc">
      <dgm:prSet loTypeId="urn:microsoft.com/office/officeart/2005/8/layout/equati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24DCE0-DB8A-1B4D-821F-829109809BBD}">
      <dgm:prSet phldrT="[Text]"/>
      <dgm:spPr/>
      <dgm:t>
        <a:bodyPr/>
        <a:lstStyle/>
        <a:p>
          <a:r>
            <a:rPr lang="en-GB" b="1"/>
            <a:t>Huge class imbalance</a:t>
          </a:r>
          <a:endParaRPr lang="en-US"/>
        </a:p>
      </dgm:t>
    </dgm:pt>
    <dgm:pt modelId="{42FD00D5-5110-EC45-9499-FD5CB73B53C5}" type="parTrans" cxnId="{703CF1E5-AC4B-E841-B7FA-0DF06CC0A847}">
      <dgm:prSet/>
      <dgm:spPr/>
      <dgm:t>
        <a:bodyPr/>
        <a:lstStyle/>
        <a:p>
          <a:endParaRPr lang="en-US"/>
        </a:p>
      </dgm:t>
    </dgm:pt>
    <dgm:pt modelId="{988F2ABC-0B99-2644-A267-40B07EE961AB}" type="sibTrans" cxnId="{703CF1E5-AC4B-E841-B7FA-0DF06CC0A847}">
      <dgm:prSet/>
      <dgm:spPr/>
      <dgm:t>
        <a:bodyPr/>
        <a:lstStyle/>
        <a:p>
          <a:endParaRPr lang="en-US"/>
        </a:p>
      </dgm:t>
    </dgm:pt>
    <dgm:pt modelId="{641BBFA5-F410-3847-B393-EC839F478543}">
      <dgm:prSet phldrT="[Text]"/>
      <dgm:spPr/>
      <dgm:t>
        <a:bodyPr/>
        <a:lstStyle/>
        <a:p>
          <a:r>
            <a:rPr lang="en-GB" b="1"/>
            <a:t>Mostly categorical data</a:t>
          </a:r>
          <a:endParaRPr lang="en-US"/>
        </a:p>
      </dgm:t>
    </dgm:pt>
    <dgm:pt modelId="{B8BE0FFF-F85F-A748-96A7-D3321CF0ED41}" type="parTrans" cxnId="{85BCDE4D-4743-4E49-B5E0-C3AB8211EAE3}">
      <dgm:prSet/>
      <dgm:spPr/>
      <dgm:t>
        <a:bodyPr/>
        <a:lstStyle/>
        <a:p>
          <a:endParaRPr lang="en-US"/>
        </a:p>
      </dgm:t>
    </dgm:pt>
    <dgm:pt modelId="{7414F76A-CC59-A14C-83BA-D3780F3554AB}" type="sibTrans" cxnId="{85BCDE4D-4743-4E49-B5E0-C3AB8211EAE3}">
      <dgm:prSet/>
      <dgm:spPr/>
      <dgm:t>
        <a:bodyPr/>
        <a:lstStyle/>
        <a:p>
          <a:endParaRPr lang="en-US"/>
        </a:p>
      </dgm:t>
    </dgm:pt>
    <dgm:pt modelId="{2894BC38-DC28-B841-A9AA-82F5DC2B08E8}">
      <dgm:prSet phldrT="[Text]"/>
      <dgm:spPr/>
      <dgm:t>
        <a:bodyPr/>
        <a:lstStyle/>
        <a:p>
          <a:r>
            <a:rPr lang="en-GB" b="1"/>
            <a:t>Sparsity</a:t>
          </a:r>
          <a:endParaRPr lang="en-US"/>
        </a:p>
      </dgm:t>
    </dgm:pt>
    <dgm:pt modelId="{1046DC40-E7F2-A747-ADD9-674D85A1FAC3}" type="parTrans" cxnId="{075A38AD-2C40-2C45-9274-297966604795}">
      <dgm:prSet/>
      <dgm:spPr/>
      <dgm:t>
        <a:bodyPr/>
        <a:lstStyle/>
        <a:p>
          <a:endParaRPr lang="en-US"/>
        </a:p>
      </dgm:t>
    </dgm:pt>
    <dgm:pt modelId="{40C81A66-6858-5544-8F1B-3903AE9DBD41}" type="sibTrans" cxnId="{075A38AD-2C40-2C45-9274-297966604795}">
      <dgm:prSet/>
      <dgm:spPr/>
      <dgm:t>
        <a:bodyPr/>
        <a:lstStyle/>
        <a:p>
          <a:endParaRPr lang="en-US"/>
        </a:p>
      </dgm:t>
    </dgm:pt>
    <dgm:pt modelId="{FCB3DB47-A26F-694A-ABF6-C705D76726D8}">
      <dgm:prSet/>
      <dgm:spPr/>
      <dgm:t>
        <a:bodyPr/>
        <a:lstStyle/>
        <a:p>
          <a:r>
            <a:rPr lang="en-GB" b="1"/>
            <a:t>High cardinality</a:t>
          </a:r>
          <a:endParaRPr lang="en-US"/>
        </a:p>
      </dgm:t>
    </dgm:pt>
    <dgm:pt modelId="{C9779A80-C198-D64B-9409-A5E4B52C3FD5}" type="parTrans" cxnId="{E87BA438-BCE4-914D-9846-D42D680E48E9}">
      <dgm:prSet/>
      <dgm:spPr/>
      <dgm:t>
        <a:bodyPr/>
        <a:lstStyle/>
        <a:p>
          <a:endParaRPr lang="en-US"/>
        </a:p>
      </dgm:t>
    </dgm:pt>
    <dgm:pt modelId="{E374C5BA-0946-AD42-BD5F-CFCFFD1C8A33}" type="sibTrans" cxnId="{E87BA438-BCE4-914D-9846-D42D680E48E9}">
      <dgm:prSet/>
      <dgm:spPr/>
      <dgm:t>
        <a:bodyPr/>
        <a:lstStyle/>
        <a:p>
          <a:endParaRPr lang="en-US"/>
        </a:p>
      </dgm:t>
    </dgm:pt>
    <dgm:pt modelId="{91449C01-833A-F54F-8A50-74588D4A9D5A}">
      <dgm:prSet/>
      <dgm:spPr/>
      <dgm:t>
        <a:bodyPr/>
        <a:lstStyle/>
        <a:p>
          <a:r>
            <a:rPr lang="en-GB" b="1"/>
            <a:t>High risk of overfit</a:t>
          </a:r>
          <a:endParaRPr lang="en-US"/>
        </a:p>
      </dgm:t>
    </dgm:pt>
    <dgm:pt modelId="{106075C2-6C27-3148-8E8C-D6AB7BDFF502}" type="parTrans" cxnId="{F43DA559-6CA0-C044-9606-1852F02E7F90}">
      <dgm:prSet/>
      <dgm:spPr/>
      <dgm:t>
        <a:bodyPr/>
        <a:lstStyle/>
        <a:p>
          <a:endParaRPr lang="en-US"/>
        </a:p>
      </dgm:t>
    </dgm:pt>
    <dgm:pt modelId="{397E4E20-67F7-4A48-ACF1-A9CE3DC0773C}" type="sibTrans" cxnId="{F43DA559-6CA0-C044-9606-1852F02E7F90}">
      <dgm:prSet/>
      <dgm:spPr/>
      <dgm:t>
        <a:bodyPr/>
        <a:lstStyle/>
        <a:p>
          <a:endParaRPr lang="en-US"/>
        </a:p>
      </dgm:t>
    </dgm:pt>
    <dgm:pt modelId="{2D71E329-B762-BF42-9553-C82D3E29015A}" type="pres">
      <dgm:prSet presAssocID="{11A93AD6-E60B-074A-B1B3-8B620C14F93A}" presName="linearFlow" presStyleCnt="0">
        <dgm:presLayoutVars>
          <dgm:dir/>
          <dgm:resizeHandles val="exact"/>
        </dgm:presLayoutVars>
      </dgm:prSet>
      <dgm:spPr/>
    </dgm:pt>
    <dgm:pt modelId="{918F84C5-F45B-664B-9387-0236307B748A}" type="pres">
      <dgm:prSet presAssocID="{7124DCE0-DB8A-1B4D-821F-829109809BBD}" presName="node" presStyleLbl="node1" presStyleIdx="0" presStyleCnt="5" custScaleX="114685" custScaleY="106650">
        <dgm:presLayoutVars>
          <dgm:bulletEnabled val="1"/>
        </dgm:presLayoutVars>
      </dgm:prSet>
      <dgm:spPr/>
    </dgm:pt>
    <dgm:pt modelId="{B8B8734A-636F-8F43-8C44-E31EBCEDA8F2}" type="pres">
      <dgm:prSet presAssocID="{988F2ABC-0B99-2644-A267-40B07EE961AB}" presName="spacerL" presStyleCnt="0"/>
      <dgm:spPr/>
    </dgm:pt>
    <dgm:pt modelId="{16110C89-A471-4C42-A3D1-BC9C1F8954AB}" type="pres">
      <dgm:prSet presAssocID="{988F2ABC-0B99-2644-A267-40B07EE961AB}" presName="sibTrans" presStyleLbl="sibTrans2D1" presStyleIdx="0" presStyleCnt="4" custScaleX="29816" custScaleY="36608"/>
      <dgm:spPr/>
    </dgm:pt>
    <dgm:pt modelId="{CB76EF7D-5E8D-6F47-B51C-E99550A71F2D}" type="pres">
      <dgm:prSet presAssocID="{988F2ABC-0B99-2644-A267-40B07EE961AB}" presName="spacerR" presStyleCnt="0"/>
      <dgm:spPr/>
    </dgm:pt>
    <dgm:pt modelId="{F2FEBAFA-C548-1441-9B9A-247B4FFC5F9D}" type="pres">
      <dgm:prSet presAssocID="{641BBFA5-F410-3847-B393-EC839F478543}" presName="node" presStyleLbl="node1" presStyleIdx="1" presStyleCnt="5" custScaleX="114685" custScaleY="106650">
        <dgm:presLayoutVars>
          <dgm:bulletEnabled val="1"/>
        </dgm:presLayoutVars>
      </dgm:prSet>
      <dgm:spPr/>
    </dgm:pt>
    <dgm:pt modelId="{34D40E2E-FF9B-6747-90FE-F35F71969650}" type="pres">
      <dgm:prSet presAssocID="{7414F76A-CC59-A14C-83BA-D3780F3554AB}" presName="spacerL" presStyleCnt="0"/>
      <dgm:spPr/>
    </dgm:pt>
    <dgm:pt modelId="{551412F5-2D28-2F47-BF1F-C734FB5E3E9A}" type="pres">
      <dgm:prSet presAssocID="{7414F76A-CC59-A14C-83BA-D3780F3554AB}" presName="sibTrans" presStyleLbl="sibTrans2D1" presStyleIdx="1" presStyleCnt="4" custScaleX="29816" custScaleY="36608"/>
      <dgm:spPr/>
    </dgm:pt>
    <dgm:pt modelId="{0F3311AD-6B03-6B41-A79A-5973C57D6975}" type="pres">
      <dgm:prSet presAssocID="{7414F76A-CC59-A14C-83BA-D3780F3554AB}" presName="spacerR" presStyleCnt="0"/>
      <dgm:spPr/>
    </dgm:pt>
    <dgm:pt modelId="{E07DAA01-70FB-8944-8E45-FC0534149C00}" type="pres">
      <dgm:prSet presAssocID="{FCB3DB47-A26F-694A-ABF6-C705D76726D8}" presName="node" presStyleLbl="node1" presStyleIdx="2" presStyleCnt="5" custScaleX="114685" custScaleY="106650">
        <dgm:presLayoutVars>
          <dgm:bulletEnabled val="1"/>
        </dgm:presLayoutVars>
      </dgm:prSet>
      <dgm:spPr/>
    </dgm:pt>
    <dgm:pt modelId="{B9F667F7-75C5-9B47-887A-83C2D18B7942}" type="pres">
      <dgm:prSet presAssocID="{E374C5BA-0946-AD42-BD5F-CFCFFD1C8A33}" presName="spacerL" presStyleCnt="0"/>
      <dgm:spPr/>
    </dgm:pt>
    <dgm:pt modelId="{0EE1186F-03A0-7643-9C15-0051BA00EE7D}" type="pres">
      <dgm:prSet presAssocID="{E374C5BA-0946-AD42-BD5F-CFCFFD1C8A33}" presName="sibTrans" presStyleLbl="sibTrans2D1" presStyleIdx="2" presStyleCnt="4" custScaleX="29816" custScaleY="36608"/>
      <dgm:spPr/>
    </dgm:pt>
    <dgm:pt modelId="{F85A434C-0DD8-284A-B735-5D515165127D}" type="pres">
      <dgm:prSet presAssocID="{E374C5BA-0946-AD42-BD5F-CFCFFD1C8A33}" presName="spacerR" presStyleCnt="0"/>
      <dgm:spPr/>
    </dgm:pt>
    <dgm:pt modelId="{DC51E47A-90E6-494E-82A1-ACB5E9DD84DD}" type="pres">
      <dgm:prSet presAssocID="{2894BC38-DC28-B841-A9AA-82F5DC2B08E8}" presName="node" presStyleLbl="node1" presStyleIdx="3" presStyleCnt="5" custScaleX="114685" custScaleY="106650">
        <dgm:presLayoutVars>
          <dgm:bulletEnabled val="1"/>
        </dgm:presLayoutVars>
      </dgm:prSet>
      <dgm:spPr/>
    </dgm:pt>
    <dgm:pt modelId="{F8FDC4FF-952D-E645-AE5E-C7D44E2B43F3}" type="pres">
      <dgm:prSet presAssocID="{40C81A66-6858-5544-8F1B-3903AE9DBD41}" presName="spacerL" presStyleCnt="0"/>
      <dgm:spPr/>
    </dgm:pt>
    <dgm:pt modelId="{BE3D3B60-336C-4E43-8238-A5006F600F91}" type="pres">
      <dgm:prSet presAssocID="{40C81A66-6858-5544-8F1B-3903AE9DBD41}" presName="sibTrans" presStyleLbl="sibTrans2D1" presStyleIdx="3" presStyleCnt="4" custScaleX="29816" custScaleY="36608"/>
      <dgm:spPr/>
    </dgm:pt>
    <dgm:pt modelId="{D039BECD-0C32-024C-9FD1-1A73C03E3EFF}" type="pres">
      <dgm:prSet presAssocID="{40C81A66-6858-5544-8F1B-3903AE9DBD41}" presName="spacerR" presStyleCnt="0"/>
      <dgm:spPr/>
    </dgm:pt>
    <dgm:pt modelId="{413C00F7-6726-3243-B0F5-D54E6DFD8E1A}" type="pres">
      <dgm:prSet presAssocID="{91449C01-833A-F54F-8A50-74588D4A9D5A}" presName="node" presStyleLbl="node1" presStyleIdx="4" presStyleCnt="5" custScaleX="114685" custScaleY="106650">
        <dgm:presLayoutVars>
          <dgm:bulletEnabled val="1"/>
        </dgm:presLayoutVars>
      </dgm:prSet>
      <dgm:spPr/>
    </dgm:pt>
  </dgm:ptLst>
  <dgm:cxnLst>
    <dgm:cxn modelId="{E87BA438-BCE4-914D-9846-D42D680E48E9}" srcId="{11A93AD6-E60B-074A-B1B3-8B620C14F93A}" destId="{FCB3DB47-A26F-694A-ABF6-C705D76726D8}" srcOrd="2" destOrd="0" parTransId="{C9779A80-C198-D64B-9409-A5E4B52C3FD5}" sibTransId="{E374C5BA-0946-AD42-BD5F-CFCFFD1C8A33}"/>
    <dgm:cxn modelId="{DB84DE3A-58B7-9B41-B281-8E08F149A2CD}" type="presOf" srcId="{7414F76A-CC59-A14C-83BA-D3780F3554AB}" destId="{551412F5-2D28-2F47-BF1F-C734FB5E3E9A}" srcOrd="0" destOrd="0" presId="urn:microsoft.com/office/officeart/2005/8/layout/equation1"/>
    <dgm:cxn modelId="{76E1873E-3365-AC45-9A3F-FF799C4C2599}" type="presOf" srcId="{FCB3DB47-A26F-694A-ABF6-C705D76726D8}" destId="{E07DAA01-70FB-8944-8E45-FC0534149C00}" srcOrd="0" destOrd="0" presId="urn:microsoft.com/office/officeart/2005/8/layout/equation1"/>
    <dgm:cxn modelId="{85BCDE4D-4743-4E49-B5E0-C3AB8211EAE3}" srcId="{11A93AD6-E60B-074A-B1B3-8B620C14F93A}" destId="{641BBFA5-F410-3847-B393-EC839F478543}" srcOrd="1" destOrd="0" parTransId="{B8BE0FFF-F85F-A748-96A7-D3321CF0ED41}" sibTransId="{7414F76A-CC59-A14C-83BA-D3780F3554AB}"/>
    <dgm:cxn modelId="{B1304E53-BCF1-4149-BF5D-EBC55AE5CCA0}" type="presOf" srcId="{11A93AD6-E60B-074A-B1B3-8B620C14F93A}" destId="{2D71E329-B762-BF42-9553-C82D3E29015A}" srcOrd="0" destOrd="0" presId="urn:microsoft.com/office/officeart/2005/8/layout/equation1"/>
    <dgm:cxn modelId="{F43DA559-6CA0-C044-9606-1852F02E7F90}" srcId="{11A93AD6-E60B-074A-B1B3-8B620C14F93A}" destId="{91449C01-833A-F54F-8A50-74588D4A9D5A}" srcOrd="4" destOrd="0" parTransId="{106075C2-6C27-3148-8E8C-D6AB7BDFF502}" sibTransId="{397E4E20-67F7-4A48-ACF1-A9CE3DC0773C}"/>
    <dgm:cxn modelId="{96FFDC79-2434-4142-BC8B-1E9256905286}" type="presOf" srcId="{641BBFA5-F410-3847-B393-EC839F478543}" destId="{F2FEBAFA-C548-1441-9B9A-247B4FFC5F9D}" srcOrd="0" destOrd="0" presId="urn:microsoft.com/office/officeart/2005/8/layout/equation1"/>
    <dgm:cxn modelId="{EA6BDA8E-3F0D-D047-9889-216D3CA04C12}" type="presOf" srcId="{7124DCE0-DB8A-1B4D-821F-829109809BBD}" destId="{918F84C5-F45B-664B-9387-0236307B748A}" srcOrd="0" destOrd="0" presId="urn:microsoft.com/office/officeart/2005/8/layout/equation1"/>
    <dgm:cxn modelId="{72514B9A-3209-DF48-8274-6FB9273C204B}" type="presOf" srcId="{91449C01-833A-F54F-8A50-74588D4A9D5A}" destId="{413C00F7-6726-3243-B0F5-D54E6DFD8E1A}" srcOrd="0" destOrd="0" presId="urn:microsoft.com/office/officeart/2005/8/layout/equation1"/>
    <dgm:cxn modelId="{DAA84FAB-525C-BB40-92AF-1A404A953DA4}" type="presOf" srcId="{2894BC38-DC28-B841-A9AA-82F5DC2B08E8}" destId="{DC51E47A-90E6-494E-82A1-ACB5E9DD84DD}" srcOrd="0" destOrd="0" presId="urn:microsoft.com/office/officeart/2005/8/layout/equation1"/>
    <dgm:cxn modelId="{075A38AD-2C40-2C45-9274-297966604795}" srcId="{11A93AD6-E60B-074A-B1B3-8B620C14F93A}" destId="{2894BC38-DC28-B841-A9AA-82F5DC2B08E8}" srcOrd="3" destOrd="0" parTransId="{1046DC40-E7F2-A747-ADD9-674D85A1FAC3}" sibTransId="{40C81A66-6858-5544-8F1B-3903AE9DBD41}"/>
    <dgm:cxn modelId="{98D722AE-6D59-AC4C-9A8D-E58CD2C6EFAD}" type="presOf" srcId="{E374C5BA-0946-AD42-BD5F-CFCFFD1C8A33}" destId="{0EE1186F-03A0-7643-9C15-0051BA00EE7D}" srcOrd="0" destOrd="0" presId="urn:microsoft.com/office/officeart/2005/8/layout/equation1"/>
    <dgm:cxn modelId="{375092D3-02B5-5A43-ABA8-8A2CB414ECB7}" type="presOf" srcId="{40C81A66-6858-5544-8F1B-3903AE9DBD41}" destId="{BE3D3B60-336C-4E43-8238-A5006F600F91}" srcOrd="0" destOrd="0" presId="urn:microsoft.com/office/officeart/2005/8/layout/equation1"/>
    <dgm:cxn modelId="{703CF1E5-AC4B-E841-B7FA-0DF06CC0A847}" srcId="{11A93AD6-E60B-074A-B1B3-8B620C14F93A}" destId="{7124DCE0-DB8A-1B4D-821F-829109809BBD}" srcOrd="0" destOrd="0" parTransId="{42FD00D5-5110-EC45-9499-FD5CB73B53C5}" sibTransId="{988F2ABC-0B99-2644-A267-40B07EE961AB}"/>
    <dgm:cxn modelId="{5D98BCEA-D5D6-604C-86C6-F596FD37009B}" type="presOf" srcId="{988F2ABC-0B99-2644-A267-40B07EE961AB}" destId="{16110C89-A471-4C42-A3D1-BC9C1F8954AB}" srcOrd="0" destOrd="0" presId="urn:microsoft.com/office/officeart/2005/8/layout/equation1"/>
    <dgm:cxn modelId="{78A5299D-71B3-7E43-A548-8BB83ECC8AD8}" type="presParOf" srcId="{2D71E329-B762-BF42-9553-C82D3E29015A}" destId="{918F84C5-F45B-664B-9387-0236307B748A}" srcOrd="0" destOrd="0" presId="urn:microsoft.com/office/officeart/2005/8/layout/equation1"/>
    <dgm:cxn modelId="{0B9F108C-05E7-7B47-B318-19551A9FC6DF}" type="presParOf" srcId="{2D71E329-B762-BF42-9553-C82D3E29015A}" destId="{B8B8734A-636F-8F43-8C44-E31EBCEDA8F2}" srcOrd="1" destOrd="0" presId="urn:microsoft.com/office/officeart/2005/8/layout/equation1"/>
    <dgm:cxn modelId="{D7A7FC71-675B-3447-A3A4-F848EF59B9F9}" type="presParOf" srcId="{2D71E329-B762-BF42-9553-C82D3E29015A}" destId="{16110C89-A471-4C42-A3D1-BC9C1F8954AB}" srcOrd="2" destOrd="0" presId="urn:microsoft.com/office/officeart/2005/8/layout/equation1"/>
    <dgm:cxn modelId="{F18214C3-5987-CE46-886A-CF1FD16A239D}" type="presParOf" srcId="{2D71E329-B762-BF42-9553-C82D3E29015A}" destId="{CB76EF7D-5E8D-6F47-B51C-E99550A71F2D}" srcOrd="3" destOrd="0" presId="urn:microsoft.com/office/officeart/2005/8/layout/equation1"/>
    <dgm:cxn modelId="{1045848F-BF6B-284A-8D3F-0D7D93915314}" type="presParOf" srcId="{2D71E329-B762-BF42-9553-C82D3E29015A}" destId="{F2FEBAFA-C548-1441-9B9A-247B4FFC5F9D}" srcOrd="4" destOrd="0" presId="urn:microsoft.com/office/officeart/2005/8/layout/equation1"/>
    <dgm:cxn modelId="{A68B3BAB-0C71-814A-A3D3-95C2D49FAD7D}" type="presParOf" srcId="{2D71E329-B762-BF42-9553-C82D3E29015A}" destId="{34D40E2E-FF9B-6747-90FE-F35F71969650}" srcOrd="5" destOrd="0" presId="urn:microsoft.com/office/officeart/2005/8/layout/equation1"/>
    <dgm:cxn modelId="{8EBD8F77-A718-1D42-8045-B2D0AAAD0B78}" type="presParOf" srcId="{2D71E329-B762-BF42-9553-C82D3E29015A}" destId="{551412F5-2D28-2F47-BF1F-C734FB5E3E9A}" srcOrd="6" destOrd="0" presId="urn:microsoft.com/office/officeart/2005/8/layout/equation1"/>
    <dgm:cxn modelId="{7D21F702-3953-884B-BA65-617372736CB7}" type="presParOf" srcId="{2D71E329-B762-BF42-9553-C82D3E29015A}" destId="{0F3311AD-6B03-6B41-A79A-5973C57D6975}" srcOrd="7" destOrd="0" presId="urn:microsoft.com/office/officeart/2005/8/layout/equation1"/>
    <dgm:cxn modelId="{1EE169C5-41F8-8941-AC76-AABEECECAF82}" type="presParOf" srcId="{2D71E329-B762-BF42-9553-C82D3E29015A}" destId="{E07DAA01-70FB-8944-8E45-FC0534149C00}" srcOrd="8" destOrd="0" presId="urn:microsoft.com/office/officeart/2005/8/layout/equation1"/>
    <dgm:cxn modelId="{608FC5D5-7D1A-4F48-B1C7-74DF1A212D4F}" type="presParOf" srcId="{2D71E329-B762-BF42-9553-C82D3E29015A}" destId="{B9F667F7-75C5-9B47-887A-83C2D18B7942}" srcOrd="9" destOrd="0" presId="urn:microsoft.com/office/officeart/2005/8/layout/equation1"/>
    <dgm:cxn modelId="{CBBB21B0-0C16-5A46-BA17-6FF8783D0366}" type="presParOf" srcId="{2D71E329-B762-BF42-9553-C82D3E29015A}" destId="{0EE1186F-03A0-7643-9C15-0051BA00EE7D}" srcOrd="10" destOrd="0" presId="urn:microsoft.com/office/officeart/2005/8/layout/equation1"/>
    <dgm:cxn modelId="{1B65954E-FD49-C14B-9429-E4F009546A13}" type="presParOf" srcId="{2D71E329-B762-BF42-9553-C82D3E29015A}" destId="{F85A434C-0DD8-284A-B735-5D515165127D}" srcOrd="11" destOrd="0" presId="urn:microsoft.com/office/officeart/2005/8/layout/equation1"/>
    <dgm:cxn modelId="{0D6E5B74-FCC4-D940-9925-C9A09986576B}" type="presParOf" srcId="{2D71E329-B762-BF42-9553-C82D3E29015A}" destId="{DC51E47A-90E6-494E-82A1-ACB5E9DD84DD}" srcOrd="12" destOrd="0" presId="urn:microsoft.com/office/officeart/2005/8/layout/equation1"/>
    <dgm:cxn modelId="{D473ED5B-9835-FE41-AAB3-3E9D1EE39972}" type="presParOf" srcId="{2D71E329-B762-BF42-9553-C82D3E29015A}" destId="{F8FDC4FF-952D-E645-AE5E-C7D44E2B43F3}" srcOrd="13" destOrd="0" presId="urn:microsoft.com/office/officeart/2005/8/layout/equation1"/>
    <dgm:cxn modelId="{C965CC47-5E76-B648-9E62-F6506A223373}" type="presParOf" srcId="{2D71E329-B762-BF42-9553-C82D3E29015A}" destId="{BE3D3B60-336C-4E43-8238-A5006F600F91}" srcOrd="14" destOrd="0" presId="urn:microsoft.com/office/officeart/2005/8/layout/equation1"/>
    <dgm:cxn modelId="{BFBB7984-AFD3-284B-8A55-5CB12FC554D1}" type="presParOf" srcId="{2D71E329-B762-BF42-9553-C82D3E29015A}" destId="{D039BECD-0C32-024C-9FD1-1A73C03E3EFF}" srcOrd="15" destOrd="0" presId="urn:microsoft.com/office/officeart/2005/8/layout/equation1"/>
    <dgm:cxn modelId="{9CB6ABC3-00E0-8E46-AF52-DA1DA038802D}" type="presParOf" srcId="{2D71E329-B762-BF42-9553-C82D3E29015A}" destId="{413C00F7-6726-3243-B0F5-D54E6DFD8E1A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E90C30-4320-F846-9087-57E2B41D7977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0C6DF4-2704-0846-A1BB-DFA210F0CA63}">
      <dgm:prSet phldrT="[Text]" custT="1"/>
      <dgm:spPr/>
      <dgm:t>
        <a:bodyPr/>
        <a:lstStyle/>
        <a:p>
          <a:r>
            <a:rPr lang="en-US" sz="4400"/>
            <a:t>CPC</a:t>
          </a:r>
          <a:endParaRPr lang="en-US" sz="2700"/>
        </a:p>
        <a:p>
          <a:r>
            <a:rPr lang="en-US" sz="2700"/>
            <a:t>Cost per Click</a:t>
          </a:r>
        </a:p>
      </dgm:t>
    </dgm:pt>
    <dgm:pt modelId="{CF2F8D95-8C0C-B64C-9FF8-5A76F9D8D6D3}" type="parTrans" cxnId="{28EBD4FA-1505-3F43-8071-848B373C63AD}">
      <dgm:prSet/>
      <dgm:spPr/>
      <dgm:t>
        <a:bodyPr/>
        <a:lstStyle/>
        <a:p>
          <a:endParaRPr lang="en-US"/>
        </a:p>
      </dgm:t>
    </dgm:pt>
    <dgm:pt modelId="{6FA7D887-ECA5-4349-B064-92FD0293159F}" type="sibTrans" cxnId="{28EBD4FA-1505-3F43-8071-848B373C63AD}">
      <dgm:prSet/>
      <dgm:spPr/>
      <dgm:t>
        <a:bodyPr/>
        <a:lstStyle/>
        <a:p>
          <a:endParaRPr lang="en-US"/>
        </a:p>
      </dgm:t>
    </dgm:pt>
    <dgm:pt modelId="{D0959669-780C-4845-94E6-14E8ADECA692}">
      <dgm:prSet phldrT="[Text]" custT="1"/>
      <dgm:spPr/>
      <dgm:t>
        <a:bodyPr/>
        <a:lstStyle/>
        <a:p>
          <a:r>
            <a:rPr lang="en-US" sz="4400"/>
            <a:t>ROAS</a:t>
          </a:r>
        </a:p>
        <a:p>
          <a:r>
            <a:rPr lang="en-US" sz="4400">
              <a:cs typeface="Arial" panose="020B0604020202020204"/>
            </a:rPr>
            <a:t> </a:t>
          </a:r>
          <a:r>
            <a:rPr lang="en-US" sz="2700"/>
            <a:t>Return on Ad Spend</a:t>
          </a:r>
        </a:p>
      </dgm:t>
    </dgm:pt>
    <dgm:pt modelId="{74B1E453-6C60-A74D-83BD-76F95F6BBF6D}" type="parTrans" cxnId="{46F15F24-BFAB-2C4D-A736-9459ED88E615}">
      <dgm:prSet/>
      <dgm:spPr/>
      <dgm:t>
        <a:bodyPr/>
        <a:lstStyle/>
        <a:p>
          <a:endParaRPr lang="en-US"/>
        </a:p>
      </dgm:t>
    </dgm:pt>
    <dgm:pt modelId="{4FAD5417-D594-6E40-959C-60B7C612863C}" type="sibTrans" cxnId="{46F15F24-BFAB-2C4D-A736-9459ED88E615}">
      <dgm:prSet/>
      <dgm:spPr/>
      <dgm:t>
        <a:bodyPr/>
        <a:lstStyle/>
        <a:p>
          <a:endParaRPr lang="en-US"/>
        </a:p>
      </dgm:t>
    </dgm:pt>
    <dgm:pt modelId="{BDA34EA7-8C01-4043-8452-CC6D5F317AB4}">
      <dgm:prSet phldrT="[Text]" custT="1"/>
      <dgm:spPr/>
      <dgm:t>
        <a:bodyPr/>
        <a:lstStyle/>
        <a:p>
          <a:r>
            <a:rPr lang="en-US" sz="4400"/>
            <a:t>VCR</a:t>
          </a:r>
        </a:p>
        <a:p>
          <a:r>
            <a:rPr lang="en-US" sz="2700"/>
            <a:t>Video Completion Rate</a:t>
          </a:r>
        </a:p>
      </dgm:t>
    </dgm:pt>
    <dgm:pt modelId="{612062A8-DD10-294B-98E1-0D283C4F1C8A}" type="parTrans" cxnId="{76870E67-F09B-734D-9991-2495DB1AEAA0}">
      <dgm:prSet/>
      <dgm:spPr/>
      <dgm:t>
        <a:bodyPr/>
        <a:lstStyle/>
        <a:p>
          <a:endParaRPr lang="en-US"/>
        </a:p>
      </dgm:t>
    </dgm:pt>
    <dgm:pt modelId="{C2626C8C-DF46-3544-9E75-DCA3EFD09172}" type="sibTrans" cxnId="{76870E67-F09B-734D-9991-2495DB1AEAA0}">
      <dgm:prSet/>
      <dgm:spPr/>
      <dgm:t>
        <a:bodyPr/>
        <a:lstStyle/>
        <a:p>
          <a:endParaRPr lang="en-US"/>
        </a:p>
      </dgm:t>
    </dgm:pt>
    <dgm:pt modelId="{37FF6D85-0674-1D44-ADB2-EED668AF952E}">
      <dgm:prSet phldrT="[Text]" custT="1"/>
      <dgm:spPr>
        <a:solidFill>
          <a:srgbClr val="0A82B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33350" tIns="133350" rIns="133350" bIns="133350" numCol="1" spcCol="1270" anchor="ctr" anchorCtr="0"/>
        <a:lstStyle/>
        <a:p>
          <a:r>
            <a:rPr lang="en-US" sz="4400"/>
            <a:t>CPV</a:t>
          </a:r>
        </a:p>
        <a:p>
          <a:r>
            <a:rPr lang="en-US" sz="2700"/>
            <a:t>Cost per Viewability</a:t>
          </a:r>
        </a:p>
      </dgm:t>
    </dgm:pt>
    <dgm:pt modelId="{EDA63ED3-1E6B-AD44-B3C5-F7F189247B21}" type="parTrans" cxnId="{B7B0AEBE-D292-834F-A122-1C7AEB723676}">
      <dgm:prSet/>
      <dgm:spPr/>
      <dgm:t>
        <a:bodyPr/>
        <a:lstStyle/>
        <a:p>
          <a:endParaRPr lang="en-US"/>
        </a:p>
      </dgm:t>
    </dgm:pt>
    <dgm:pt modelId="{4F2345AB-47F5-1A41-A67C-F00B928F540F}" type="sibTrans" cxnId="{B7B0AEBE-D292-834F-A122-1C7AEB723676}">
      <dgm:prSet/>
      <dgm:spPr/>
      <dgm:t>
        <a:bodyPr/>
        <a:lstStyle/>
        <a:p>
          <a:endParaRPr lang="en-US"/>
        </a:p>
      </dgm:t>
    </dgm:pt>
    <dgm:pt modelId="{4FE56311-5C3A-C243-8965-268948349629}">
      <dgm:prSet custT="1"/>
      <dgm:spPr/>
      <dgm:t>
        <a:bodyPr/>
        <a:lstStyle/>
        <a:p>
          <a:r>
            <a:rPr lang="en-US" sz="4400">
              <a:cs typeface="Arial" panose="020B0604020202020204"/>
            </a:rPr>
            <a:t>netCPL</a:t>
          </a:r>
          <a:endParaRPr lang="en-US" sz="4400"/>
        </a:p>
        <a:p>
          <a:r>
            <a:rPr lang="en-US" sz="2700"/>
            <a:t>Confirmed lead</a:t>
          </a:r>
        </a:p>
      </dgm:t>
    </dgm:pt>
    <dgm:pt modelId="{A639F31B-98C4-1640-AAD8-EB0735257AC5}" type="parTrans" cxnId="{B0627003-E6A0-5B47-96A5-21E7314184C4}">
      <dgm:prSet/>
      <dgm:spPr/>
      <dgm:t>
        <a:bodyPr/>
        <a:lstStyle/>
        <a:p>
          <a:endParaRPr lang="en-US"/>
        </a:p>
      </dgm:t>
    </dgm:pt>
    <dgm:pt modelId="{5CB5E995-3274-AA44-8081-986F17B3639C}" type="sibTrans" cxnId="{B0627003-E6A0-5B47-96A5-21E7314184C4}">
      <dgm:prSet/>
      <dgm:spPr/>
      <dgm:t>
        <a:bodyPr/>
        <a:lstStyle/>
        <a:p>
          <a:endParaRPr lang="en-US"/>
        </a:p>
      </dgm:t>
    </dgm:pt>
    <dgm:pt modelId="{4DC31B8A-90A4-7045-B03A-8F3086A499DF}">
      <dgm:prSet phldrT="[Text]" custT="1"/>
      <dgm:spPr/>
      <dgm:t>
        <a:bodyPr/>
        <a:lstStyle/>
        <a:p>
          <a:r>
            <a:rPr lang="en-US" sz="4400">
              <a:cs typeface="Arial"/>
            </a:rPr>
            <a:t>CPL</a:t>
          </a:r>
          <a:endParaRPr lang="en-US" sz="4400"/>
        </a:p>
        <a:p>
          <a:r>
            <a:rPr lang="en-US" sz="2400"/>
            <a:t>Cost per Lead</a:t>
          </a:r>
        </a:p>
      </dgm:t>
    </dgm:pt>
    <dgm:pt modelId="{EE749579-EBEB-5A44-B07A-961F5F7E0DF0}" type="parTrans" cxnId="{633A3011-C760-4968-85BC-D935765B1298}">
      <dgm:prSet/>
      <dgm:spPr/>
      <dgm:t>
        <a:bodyPr/>
        <a:lstStyle/>
        <a:p>
          <a:endParaRPr lang="en-US"/>
        </a:p>
      </dgm:t>
    </dgm:pt>
    <dgm:pt modelId="{D3A8E963-E531-B146-9F84-D7C109108209}" type="sibTrans" cxnId="{633A3011-C760-4968-85BC-D935765B1298}">
      <dgm:prSet/>
      <dgm:spPr/>
      <dgm:t>
        <a:bodyPr/>
        <a:lstStyle/>
        <a:p>
          <a:endParaRPr lang="en-US"/>
        </a:p>
      </dgm:t>
    </dgm:pt>
    <dgm:pt modelId="{730A0746-4D23-6843-A2EA-8769057930BB}" type="pres">
      <dgm:prSet presAssocID="{2EE90C30-4320-F846-9087-57E2B41D7977}" presName="diagram" presStyleCnt="0">
        <dgm:presLayoutVars>
          <dgm:dir/>
          <dgm:resizeHandles val="exact"/>
        </dgm:presLayoutVars>
      </dgm:prSet>
      <dgm:spPr/>
    </dgm:pt>
    <dgm:pt modelId="{B839A458-D238-0E41-9001-C20A196B759C}" type="pres">
      <dgm:prSet presAssocID="{230C6DF4-2704-0846-A1BB-DFA210F0CA63}" presName="node" presStyleLbl="node1" presStyleIdx="0" presStyleCnt="6">
        <dgm:presLayoutVars>
          <dgm:bulletEnabled val="1"/>
        </dgm:presLayoutVars>
      </dgm:prSet>
      <dgm:spPr/>
    </dgm:pt>
    <dgm:pt modelId="{87891345-E2F0-2643-8AC4-14DE1AED30AE}" type="pres">
      <dgm:prSet presAssocID="{6FA7D887-ECA5-4349-B064-92FD0293159F}" presName="sibTrans" presStyleCnt="0"/>
      <dgm:spPr/>
    </dgm:pt>
    <dgm:pt modelId="{3507DB17-416C-5C43-9CF6-84802DC058D0}" type="pres">
      <dgm:prSet presAssocID="{4DC31B8A-90A4-7045-B03A-8F3086A499DF}" presName="node" presStyleLbl="node1" presStyleIdx="1" presStyleCnt="6">
        <dgm:presLayoutVars>
          <dgm:bulletEnabled val="1"/>
        </dgm:presLayoutVars>
      </dgm:prSet>
      <dgm:spPr/>
    </dgm:pt>
    <dgm:pt modelId="{7ED2F3F6-467F-9847-A84C-2C7F72DD12C9}" type="pres">
      <dgm:prSet presAssocID="{D3A8E963-E531-B146-9F84-D7C109108209}" presName="sibTrans" presStyleCnt="0"/>
      <dgm:spPr/>
    </dgm:pt>
    <dgm:pt modelId="{4494FBCB-C0D0-DB43-AE8A-D7BD61AC7F41}" type="pres">
      <dgm:prSet presAssocID="{4FE56311-5C3A-C243-8965-268948349629}" presName="node" presStyleLbl="node1" presStyleIdx="2" presStyleCnt="6">
        <dgm:presLayoutVars>
          <dgm:bulletEnabled val="1"/>
        </dgm:presLayoutVars>
      </dgm:prSet>
      <dgm:spPr/>
    </dgm:pt>
    <dgm:pt modelId="{6A8E1F96-E331-E64B-BDD8-6C050A6595DA}" type="pres">
      <dgm:prSet presAssocID="{5CB5E995-3274-AA44-8081-986F17B3639C}" presName="sibTrans" presStyleCnt="0"/>
      <dgm:spPr/>
    </dgm:pt>
    <dgm:pt modelId="{639803CD-35B1-E34B-B5A1-FAE44BB0C6C1}" type="pres">
      <dgm:prSet presAssocID="{37FF6D85-0674-1D44-ADB2-EED668AF952E}" presName="node" presStyleLbl="node1" presStyleIdx="3" presStyleCnt="6">
        <dgm:presLayoutVars>
          <dgm:bulletEnabled val="1"/>
        </dgm:presLayoutVars>
      </dgm:prSet>
      <dgm:spPr>
        <a:xfrm>
          <a:off x="6732748" y="720112"/>
          <a:ext cx="3060340" cy="1836204"/>
        </a:xfrm>
        <a:prstGeom prst="rect">
          <a:avLst/>
        </a:prstGeom>
      </dgm:spPr>
    </dgm:pt>
    <dgm:pt modelId="{70022A9B-3568-B646-BEAE-D01663AFF35B}" type="pres">
      <dgm:prSet presAssocID="{4F2345AB-47F5-1A41-A67C-F00B928F540F}" presName="sibTrans" presStyleCnt="0"/>
      <dgm:spPr/>
    </dgm:pt>
    <dgm:pt modelId="{9D296E2F-8EEF-0D4C-9A06-58BF4C9CA86E}" type="pres">
      <dgm:prSet presAssocID="{D0959669-780C-4845-94E6-14E8ADECA692}" presName="node" presStyleLbl="node1" presStyleIdx="4" presStyleCnt="6">
        <dgm:presLayoutVars>
          <dgm:bulletEnabled val="1"/>
        </dgm:presLayoutVars>
      </dgm:prSet>
      <dgm:spPr/>
    </dgm:pt>
    <dgm:pt modelId="{F4B31F48-DEAB-4F43-877B-DF3D92144E32}" type="pres">
      <dgm:prSet presAssocID="{4FAD5417-D594-6E40-959C-60B7C612863C}" presName="sibTrans" presStyleCnt="0"/>
      <dgm:spPr/>
    </dgm:pt>
    <dgm:pt modelId="{9856BE1A-F491-C54E-BFF0-193C563387C8}" type="pres">
      <dgm:prSet presAssocID="{BDA34EA7-8C01-4043-8452-CC6D5F317AB4}" presName="node" presStyleLbl="node1" presStyleIdx="5" presStyleCnt="6">
        <dgm:presLayoutVars>
          <dgm:bulletEnabled val="1"/>
        </dgm:presLayoutVars>
      </dgm:prSet>
      <dgm:spPr/>
    </dgm:pt>
  </dgm:ptLst>
  <dgm:cxnLst>
    <dgm:cxn modelId="{B0627003-E6A0-5B47-96A5-21E7314184C4}" srcId="{2EE90C30-4320-F846-9087-57E2B41D7977}" destId="{4FE56311-5C3A-C243-8965-268948349629}" srcOrd="2" destOrd="0" parTransId="{A639F31B-98C4-1640-AAD8-EB0735257AC5}" sibTransId="{5CB5E995-3274-AA44-8081-986F17B3639C}"/>
    <dgm:cxn modelId="{633A3011-C760-4968-85BC-D935765B1298}" srcId="{2EE90C30-4320-F846-9087-57E2B41D7977}" destId="{4DC31B8A-90A4-7045-B03A-8F3086A499DF}" srcOrd="1" destOrd="0" parTransId="{EE749579-EBEB-5A44-B07A-961F5F7E0DF0}" sibTransId="{D3A8E963-E531-B146-9F84-D7C109108209}"/>
    <dgm:cxn modelId="{46F15F24-BFAB-2C4D-A736-9459ED88E615}" srcId="{2EE90C30-4320-F846-9087-57E2B41D7977}" destId="{D0959669-780C-4845-94E6-14E8ADECA692}" srcOrd="4" destOrd="0" parTransId="{74B1E453-6C60-A74D-83BD-76F95F6BBF6D}" sibTransId="{4FAD5417-D594-6E40-959C-60B7C612863C}"/>
    <dgm:cxn modelId="{318BF348-29FE-184A-8389-C8BC5AAF6F10}" type="presOf" srcId="{D0959669-780C-4845-94E6-14E8ADECA692}" destId="{9D296E2F-8EEF-0D4C-9A06-58BF4C9CA86E}" srcOrd="0" destOrd="0" presId="urn:microsoft.com/office/officeart/2005/8/layout/default"/>
    <dgm:cxn modelId="{76870E67-F09B-734D-9991-2495DB1AEAA0}" srcId="{2EE90C30-4320-F846-9087-57E2B41D7977}" destId="{BDA34EA7-8C01-4043-8452-CC6D5F317AB4}" srcOrd="5" destOrd="0" parTransId="{612062A8-DD10-294B-98E1-0D283C4F1C8A}" sibTransId="{C2626C8C-DF46-3544-9E75-DCA3EFD09172}"/>
    <dgm:cxn modelId="{86D81173-A389-B043-BCE7-8B43E2A02498}" type="presOf" srcId="{BDA34EA7-8C01-4043-8452-CC6D5F317AB4}" destId="{9856BE1A-F491-C54E-BFF0-193C563387C8}" srcOrd="0" destOrd="0" presId="urn:microsoft.com/office/officeart/2005/8/layout/default"/>
    <dgm:cxn modelId="{0FEB338D-49EF-D143-8DBC-B8616B21DF0A}" type="presOf" srcId="{37FF6D85-0674-1D44-ADB2-EED668AF952E}" destId="{639803CD-35B1-E34B-B5A1-FAE44BB0C6C1}" srcOrd="0" destOrd="0" presId="urn:microsoft.com/office/officeart/2005/8/layout/default"/>
    <dgm:cxn modelId="{A8523092-B6C3-6E4B-87E5-ABFC0FF73937}" type="presOf" srcId="{230C6DF4-2704-0846-A1BB-DFA210F0CA63}" destId="{B839A458-D238-0E41-9001-C20A196B759C}" srcOrd="0" destOrd="0" presId="urn:microsoft.com/office/officeart/2005/8/layout/default"/>
    <dgm:cxn modelId="{B7B0AEBE-D292-834F-A122-1C7AEB723676}" srcId="{2EE90C30-4320-F846-9087-57E2B41D7977}" destId="{37FF6D85-0674-1D44-ADB2-EED668AF952E}" srcOrd="3" destOrd="0" parTransId="{EDA63ED3-1E6B-AD44-B3C5-F7F189247B21}" sibTransId="{4F2345AB-47F5-1A41-A67C-F00B928F540F}"/>
    <dgm:cxn modelId="{5B8049C5-9D3A-42E5-BA67-58445D4D265E}" type="presOf" srcId="{4DC31B8A-90A4-7045-B03A-8F3086A499DF}" destId="{3507DB17-416C-5C43-9CF6-84802DC058D0}" srcOrd="0" destOrd="0" presId="urn:microsoft.com/office/officeart/2005/8/layout/default"/>
    <dgm:cxn modelId="{DDEA9DD4-B3B7-C043-A778-E44E94F10DC8}" type="presOf" srcId="{4FE56311-5C3A-C243-8965-268948349629}" destId="{4494FBCB-C0D0-DB43-AE8A-D7BD61AC7F41}" srcOrd="0" destOrd="0" presId="urn:microsoft.com/office/officeart/2005/8/layout/default"/>
    <dgm:cxn modelId="{9F0575DC-AC20-B94F-A3AD-9A77AA340A0B}" type="presOf" srcId="{2EE90C30-4320-F846-9087-57E2B41D7977}" destId="{730A0746-4D23-6843-A2EA-8769057930BB}" srcOrd="0" destOrd="0" presId="urn:microsoft.com/office/officeart/2005/8/layout/default"/>
    <dgm:cxn modelId="{28EBD4FA-1505-3F43-8071-848B373C63AD}" srcId="{2EE90C30-4320-F846-9087-57E2B41D7977}" destId="{230C6DF4-2704-0846-A1BB-DFA210F0CA63}" srcOrd="0" destOrd="0" parTransId="{CF2F8D95-8C0C-B64C-9FF8-5A76F9D8D6D3}" sibTransId="{6FA7D887-ECA5-4349-B064-92FD0293159F}"/>
    <dgm:cxn modelId="{57A4A5E3-5A39-B542-AF3F-75A00826AF20}" type="presParOf" srcId="{730A0746-4D23-6843-A2EA-8769057930BB}" destId="{B839A458-D238-0E41-9001-C20A196B759C}" srcOrd="0" destOrd="0" presId="urn:microsoft.com/office/officeart/2005/8/layout/default"/>
    <dgm:cxn modelId="{EAE41F8A-B205-4242-8459-13D3555FB424}" type="presParOf" srcId="{730A0746-4D23-6843-A2EA-8769057930BB}" destId="{87891345-E2F0-2643-8AC4-14DE1AED30AE}" srcOrd="1" destOrd="0" presId="urn:microsoft.com/office/officeart/2005/8/layout/default"/>
    <dgm:cxn modelId="{246A6A2F-F890-4FDB-BD63-F453A857E365}" type="presParOf" srcId="{730A0746-4D23-6843-A2EA-8769057930BB}" destId="{3507DB17-416C-5C43-9CF6-84802DC058D0}" srcOrd="2" destOrd="0" presId="urn:microsoft.com/office/officeart/2005/8/layout/default"/>
    <dgm:cxn modelId="{CE74269A-BB56-47E4-8D28-77761F9689F8}" type="presParOf" srcId="{730A0746-4D23-6843-A2EA-8769057930BB}" destId="{7ED2F3F6-467F-9847-A84C-2C7F72DD12C9}" srcOrd="3" destOrd="0" presId="urn:microsoft.com/office/officeart/2005/8/layout/default"/>
    <dgm:cxn modelId="{0D246F71-E42B-D842-BA50-2778D7B494B8}" type="presParOf" srcId="{730A0746-4D23-6843-A2EA-8769057930BB}" destId="{4494FBCB-C0D0-DB43-AE8A-D7BD61AC7F41}" srcOrd="4" destOrd="0" presId="urn:microsoft.com/office/officeart/2005/8/layout/default"/>
    <dgm:cxn modelId="{B8114178-68E5-914F-807F-C1BBA04579FC}" type="presParOf" srcId="{730A0746-4D23-6843-A2EA-8769057930BB}" destId="{6A8E1F96-E331-E64B-BDD8-6C050A6595DA}" srcOrd="5" destOrd="0" presId="urn:microsoft.com/office/officeart/2005/8/layout/default"/>
    <dgm:cxn modelId="{5CE5B0F3-5D73-0740-8B58-996C5B9DDD7D}" type="presParOf" srcId="{730A0746-4D23-6843-A2EA-8769057930BB}" destId="{639803CD-35B1-E34B-B5A1-FAE44BB0C6C1}" srcOrd="6" destOrd="0" presId="urn:microsoft.com/office/officeart/2005/8/layout/default"/>
    <dgm:cxn modelId="{238DD3A1-4811-B342-BB74-124274502A9E}" type="presParOf" srcId="{730A0746-4D23-6843-A2EA-8769057930BB}" destId="{70022A9B-3568-B646-BEAE-D01663AFF35B}" srcOrd="7" destOrd="0" presId="urn:microsoft.com/office/officeart/2005/8/layout/default"/>
    <dgm:cxn modelId="{705183DB-5680-2E40-86D9-584C55066995}" type="presParOf" srcId="{730A0746-4D23-6843-A2EA-8769057930BB}" destId="{9D296E2F-8EEF-0D4C-9A06-58BF4C9CA86E}" srcOrd="8" destOrd="0" presId="urn:microsoft.com/office/officeart/2005/8/layout/default"/>
    <dgm:cxn modelId="{34B6CF20-48B6-D74E-A407-72FD2B88C269}" type="presParOf" srcId="{730A0746-4D23-6843-A2EA-8769057930BB}" destId="{F4B31F48-DEAB-4F43-877B-DF3D92144E32}" srcOrd="9" destOrd="0" presId="urn:microsoft.com/office/officeart/2005/8/layout/default"/>
    <dgm:cxn modelId="{2EBFAA29-8A96-CD46-B01A-6B5E839CF40F}" type="presParOf" srcId="{730A0746-4D23-6843-A2EA-8769057930BB}" destId="{9856BE1A-F491-C54E-BFF0-193C563387C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31C355-B04C-6D44-A46C-0575E4A09108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E11448-6423-9946-9A0C-6D7D2DF79FB3}">
      <dgm:prSet phldrT="[Text]"/>
      <dgm:spPr/>
      <dgm:t>
        <a:bodyPr/>
        <a:lstStyle/>
        <a:p>
          <a:r>
            <a:rPr lang="en-US"/>
            <a:t>Train/Test data sets preparation (dedicated ETLs)</a:t>
          </a:r>
        </a:p>
      </dgm:t>
    </dgm:pt>
    <dgm:pt modelId="{1863D019-5183-9946-998A-7AB9D583954E}" type="parTrans" cxnId="{F4C767E2-090B-2644-8837-905A61D8AAB5}">
      <dgm:prSet/>
      <dgm:spPr/>
      <dgm:t>
        <a:bodyPr/>
        <a:lstStyle/>
        <a:p>
          <a:endParaRPr lang="en-US"/>
        </a:p>
      </dgm:t>
    </dgm:pt>
    <dgm:pt modelId="{41B7BE72-412F-384F-BCEE-76B07BA5DAC2}" type="sibTrans" cxnId="{F4C767E2-090B-2644-8837-905A61D8AAB5}">
      <dgm:prSet/>
      <dgm:spPr/>
      <dgm:t>
        <a:bodyPr/>
        <a:lstStyle/>
        <a:p>
          <a:endParaRPr lang="en-US"/>
        </a:p>
      </dgm:t>
    </dgm:pt>
    <dgm:pt modelId="{ADD007DF-B6A2-5945-B7CA-579289F2323A}">
      <dgm:prSet phldrT="[Text]"/>
      <dgm:spPr/>
      <dgm:t>
        <a:bodyPr/>
        <a:lstStyle/>
        <a:p>
          <a:r>
            <a:rPr lang="en-US"/>
            <a:t>Data preprocessing and feature engineering</a:t>
          </a:r>
        </a:p>
      </dgm:t>
    </dgm:pt>
    <dgm:pt modelId="{BDF20549-8FE7-6B4F-B544-9126964E7F47}" type="parTrans" cxnId="{0D504134-8016-114D-9E98-AB0B30641123}">
      <dgm:prSet/>
      <dgm:spPr/>
      <dgm:t>
        <a:bodyPr/>
        <a:lstStyle/>
        <a:p>
          <a:endParaRPr lang="en-US"/>
        </a:p>
      </dgm:t>
    </dgm:pt>
    <dgm:pt modelId="{3E5CADE1-630A-4B44-876B-1AAABD42CA93}" type="sibTrans" cxnId="{0D504134-8016-114D-9E98-AB0B30641123}">
      <dgm:prSet/>
      <dgm:spPr/>
      <dgm:t>
        <a:bodyPr/>
        <a:lstStyle/>
        <a:p>
          <a:endParaRPr lang="en-US"/>
        </a:p>
      </dgm:t>
    </dgm:pt>
    <dgm:pt modelId="{05B0D8BD-D240-3442-A306-00A4C109B49A}">
      <dgm:prSet phldrT="[Text]"/>
      <dgm:spPr/>
      <dgm:t>
        <a:bodyPr/>
        <a:lstStyle/>
        <a:p>
          <a:r>
            <a:rPr lang="en-US"/>
            <a:t>Feature selection</a:t>
          </a:r>
        </a:p>
      </dgm:t>
    </dgm:pt>
    <dgm:pt modelId="{E676676F-29AE-5842-B782-B35905ACA6DF}" type="parTrans" cxnId="{891AA911-53D0-DF46-8B4B-611301435DDC}">
      <dgm:prSet/>
      <dgm:spPr/>
      <dgm:t>
        <a:bodyPr/>
        <a:lstStyle/>
        <a:p>
          <a:endParaRPr lang="en-US"/>
        </a:p>
      </dgm:t>
    </dgm:pt>
    <dgm:pt modelId="{9FF7FB14-04B7-6948-B986-315A5E7E2348}" type="sibTrans" cxnId="{891AA911-53D0-DF46-8B4B-611301435DDC}">
      <dgm:prSet/>
      <dgm:spPr/>
      <dgm:t>
        <a:bodyPr/>
        <a:lstStyle/>
        <a:p>
          <a:endParaRPr lang="en-US"/>
        </a:p>
      </dgm:t>
    </dgm:pt>
    <dgm:pt modelId="{84DEEB08-07AE-8542-A351-8FAA664274FA}">
      <dgm:prSet/>
      <dgm:spPr/>
      <dgm:t>
        <a:bodyPr/>
        <a:lstStyle/>
        <a:p>
          <a:r>
            <a:rPr lang="en-US"/>
            <a:t>Building model and hyperparameters optimization</a:t>
          </a:r>
        </a:p>
      </dgm:t>
    </dgm:pt>
    <dgm:pt modelId="{1E439B5E-478B-764F-80E1-91B4BF9E46BF}" type="parTrans" cxnId="{4B8E6F7B-7ACB-5643-9EA6-FA22955A73E4}">
      <dgm:prSet/>
      <dgm:spPr/>
      <dgm:t>
        <a:bodyPr/>
        <a:lstStyle/>
        <a:p>
          <a:endParaRPr lang="en-US"/>
        </a:p>
      </dgm:t>
    </dgm:pt>
    <dgm:pt modelId="{27C25ABD-E839-094B-993B-043347A21D57}" type="sibTrans" cxnId="{4B8E6F7B-7ACB-5643-9EA6-FA22955A73E4}">
      <dgm:prSet/>
      <dgm:spPr/>
      <dgm:t>
        <a:bodyPr/>
        <a:lstStyle/>
        <a:p>
          <a:endParaRPr lang="en-US"/>
        </a:p>
      </dgm:t>
    </dgm:pt>
    <dgm:pt modelId="{75F7778B-C9E6-9C4B-83DC-69EBFCD8EB96}">
      <dgm:prSet/>
      <dgm:spPr/>
      <dgm:t>
        <a:bodyPr/>
        <a:lstStyle/>
        <a:p>
          <a:r>
            <a:rPr lang="en-US"/>
            <a:t>Offline </a:t>
          </a:r>
          <a:r>
            <a:rPr lang="en-US" err="1"/>
            <a:t>backtests</a:t>
          </a:r>
          <a:endParaRPr lang="en-US"/>
        </a:p>
      </dgm:t>
    </dgm:pt>
    <dgm:pt modelId="{AF9528C6-E0BD-294F-9935-1B0003273AA6}" type="parTrans" cxnId="{302066E7-1AE9-0349-B1B3-D165EACD4C55}">
      <dgm:prSet/>
      <dgm:spPr/>
      <dgm:t>
        <a:bodyPr/>
        <a:lstStyle/>
        <a:p>
          <a:endParaRPr lang="en-US"/>
        </a:p>
      </dgm:t>
    </dgm:pt>
    <dgm:pt modelId="{E029A225-0C1A-C641-B876-9CC9856048DE}" type="sibTrans" cxnId="{302066E7-1AE9-0349-B1B3-D165EACD4C55}">
      <dgm:prSet/>
      <dgm:spPr/>
      <dgm:t>
        <a:bodyPr/>
        <a:lstStyle/>
        <a:p>
          <a:endParaRPr lang="en-US"/>
        </a:p>
      </dgm:t>
    </dgm:pt>
    <dgm:pt modelId="{8AD98385-23EC-D947-8800-19B8078779E7}">
      <dgm:prSet/>
      <dgm:spPr/>
      <dgm:t>
        <a:bodyPr/>
        <a:lstStyle/>
        <a:p>
          <a:r>
            <a:rPr lang="en-US"/>
            <a:t>Online A/B tests</a:t>
          </a:r>
        </a:p>
      </dgm:t>
    </dgm:pt>
    <dgm:pt modelId="{5AD03C44-D815-4D48-9CF2-C936146BBC6A}" type="parTrans" cxnId="{2A410D8A-F7EC-FC46-8C6F-5CA61F2258A9}">
      <dgm:prSet/>
      <dgm:spPr/>
      <dgm:t>
        <a:bodyPr/>
        <a:lstStyle/>
        <a:p>
          <a:endParaRPr lang="en-US"/>
        </a:p>
      </dgm:t>
    </dgm:pt>
    <dgm:pt modelId="{FDB22F0B-5290-824F-8F70-20945E22E07A}" type="sibTrans" cxnId="{2A410D8A-F7EC-FC46-8C6F-5CA61F2258A9}">
      <dgm:prSet/>
      <dgm:spPr/>
      <dgm:t>
        <a:bodyPr/>
        <a:lstStyle/>
        <a:p>
          <a:endParaRPr lang="en-US"/>
        </a:p>
      </dgm:t>
    </dgm:pt>
    <dgm:pt modelId="{1AE217B8-3E08-3844-85D5-41E614871CE7}">
      <dgm:prSet/>
      <dgm:spPr/>
      <dgm:t>
        <a:bodyPr/>
        <a:lstStyle/>
        <a:p>
          <a:r>
            <a:rPr lang="en-US"/>
            <a:t>Deployment</a:t>
          </a:r>
        </a:p>
      </dgm:t>
    </dgm:pt>
    <dgm:pt modelId="{C3F5927E-2FD6-9644-A73E-6F048CBF81FC}" type="parTrans" cxnId="{004004B0-D7F1-3F48-AB1C-17BB450C65C4}">
      <dgm:prSet/>
      <dgm:spPr/>
      <dgm:t>
        <a:bodyPr/>
        <a:lstStyle/>
        <a:p>
          <a:endParaRPr lang="en-US"/>
        </a:p>
      </dgm:t>
    </dgm:pt>
    <dgm:pt modelId="{1E2EFDC5-8009-524C-9255-ECB89A842F17}" type="sibTrans" cxnId="{004004B0-D7F1-3F48-AB1C-17BB450C65C4}">
      <dgm:prSet/>
      <dgm:spPr/>
      <dgm:t>
        <a:bodyPr/>
        <a:lstStyle/>
        <a:p>
          <a:endParaRPr lang="en-US"/>
        </a:p>
      </dgm:t>
    </dgm:pt>
    <dgm:pt modelId="{371D4938-FF36-D24E-93ED-CEC4131EA760}">
      <dgm:prSet/>
      <dgm:spPr/>
      <dgm:t>
        <a:bodyPr/>
        <a:lstStyle/>
        <a:p>
          <a:r>
            <a:rPr lang="en-US"/>
            <a:t>Live monitoring</a:t>
          </a:r>
        </a:p>
      </dgm:t>
    </dgm:pt>
    <dgm:pt modelId="{6B1614EF-8612-874D-9C84-C9647BED888F}" type="parTrans" cxnId="{8EF5EBA2-4997-E74F-ADCD-1733ADC3A7AB}">
      <dgm:prSet/>
      <dgm:spPr/>
      <dgm:t>
        <a:bodyPr/>
        <a:lstStyle/>
        <a:p>
          <a:endParaRPr lang="en-US"/>
        </a:p>
      </dgm:t>
    </dgm:pt>
    <dgm:pt modelId="{68284AB7-4B47-9044-B52D-77F04321957D}" type="sibTrans" cxnId="{8EF5EBA2-4997-E74F-ADCD-1733ADC3A7AB}">
      <dgm:prSet/>
      <dgm:spPr/>
      <dgm:t>
        <a:bodyPr/>
        <a:lstStyle/>
        <a:p>
          <a:endParaRPr lang="en-US"/>
        </a:p>
      </dgm:t>
    </dgm:pt>
    <dgm:pt modelId="{0796C98E-4328-B946-850A-2E04A195D9C3}" type="pres">
      <dgm:prSet presAssocID="{6C31C355-B04C-6D44-A46C-0575E4A09108}" presName="Name0" presStyleCnt="0">
        <dgm:presLayoutVars>
          <dgm:dir/>
          <dgm:animLvl val="lvl"/>
          <dgm:resizeHandles val="exact"/>
        </dgm:presLayoutVars>
      </dgm:prSet>
      <dgm:spPr/>
    </dgm:pt>
    <dgm:pt modelId="{E4B4BE22-4892-F844-9A1E-3E425D2FCB92}" type="pres">
      <dgm:prSet presAssocID="{C7E11448-6423-9946-9A0C-6D7D2DF79FB3}" presName="parTxOnly" presStyleLbl="node1" presStyleIdx="0" presStyleCnt="8" custLinFactY="-15533" custLinFactNeighborY="-100000">
        <dgm:presLayoutVars>
          <dgm:chMax val="0"/>
          <dgm:chPref val="0"/>
          <dgm:bulletEnabled val="1"/>
        </dgm:presLayoutVars>
      </dgm:prSet>
      <dgm:spPr/>
    </dgm:pt>
    <dgm:pt modelId="{924B62AF-0E83-E047-B764-123AFE7AC0E5}" type="pres">
      <dgm:prSet presAssocID="{41B7BE72-412F-384F-BCEE-76B07BA5DAC2}" presName="parTxOnlySpace" presStyleCnt="0"/>
      <dgm:spPr/>
    </dgm:pt>
    <dgm:pt modelId="{9B0F70BF-79A7-8447-B4D0-DB9F7F2D5189}" type="pres">
      <dgm:prSet presAssocID="{ADD007DF-B6A2-5945-B7CA-579289F2323A}" presName="parTxOnly" presStyleLbl="node1" presStyleIdx="1" presStyleCnt="8" custLinFactY="-15533" custLinFactNeighborY="-100000">
        <dgm:presLayoutVars>
          <dgm:chMax val="0"/>
          <dgm:chPref val="0"/>
          <dgm:bulletEnabled val="1"/>
        </dgm:presLayoutVars>
      </dgm:prSet>
      <dgm:spPr/>
    </dgm:pt>
    <dgm:pt modelId="{3426DF51-FA44-6841-8F5F-66CA7592D10C}" type="pres">
      <dgm:prSet presAssocID="{3E5CADE1-630A-4B44-876B-1AAABD42CA93}" presName="parTxOnlySpace" presStyleCnt="0"/>
      <dgm:spPr/>
    </dgm:pt>
    <dgm:pt modelId="{AE7D6CDD-2A9D-784A-B447-81DFF89615F2}" type="pres">
      <dgm:prSet presAssocID="{05B0D8BD-D240-3442-A306-00A4C109B49A}" presName="parTxOnly" presStyleLbl="node1" presStyleIdx="2" presStyleCnt="8" custLinFactY="-15533" custLinFactNeighborY="-100000">
        <dgm:presLayoutVars>
          <dgm:chMax val="0"/>
          <dgm:chPref val="0"/>
          <dgm:bulletEnabled val="1"/>
        </dgm:presLayoutVars>
      </dgm:prSet>
      <dgm:spPr/>
    </dgm:pt>
    <dgm:pt modelId="{39237B8F-5BF8-C647-A74F-6EFF1BEBA2CD}" type="pres">
      <dgm:prSet presAssocID="{9FF7FB14-04B7-6948-B986-315A5E7E2348}" presName="parTxOnlySpace" presStyleCnt="0"/>
      <dgm:spPr/>
    </dgm:pt>
    <dgm:pt modelId="{4124B86F-BDC2-A449-BCB5-7216FC7F709D}" type="pres">
      <dgm:prSet presAssocID="{84DEEB08-07AE-8542-A351-8FAA664274FA}" presName="parTxOnly" presStyleLbl="node1" presStyleIdx="3" presStyleCnt="8" custLinFactY="-15533" custLinFactNeighborY="-100000">
        <dgm:presLayoutVars>
          <dgm:chMax val="0"/>
          <dgm:chPref val="0"/>
          <dgm:bulletEnabled val="1"/>
        </dgm:presLayoutVars>
      </dgm:prSet>
      <dgm:spPr/>
    </dgm:pt>
    <dgm:pt modelId="{6A7F7390-CDB5-7A43-A606-5DFBAF951ECB}" type="pres">
      <dgm:prSet presAssocID="{27C25ABD-E839-094B-993B-043347A21D57}" presName="parTxOnlySpace" presStyleCnt="0"/>
      <dgm:spPr/>
    </dgm:pt>
    <dgm:pt modelId="{DAA02A14-506F-8D40-8D66-617AA62089D4}" type="pres">
      <dgm:prSet presAssocID="{75F7778B-C9E6-9C4B-83DC-69EBFCD8EB96}" presName="parTxOnly" presStyleLbl="node1" presStyleIdx="4" presStyleCnt="8" custLinFactX="-320062" custLinFactNeighborX="-400000" custLinFactNeighborY="2419">
        <dgm:presLayoutVars>
          <dgm:chMax val="0"/>
          <dgm:chPref val="0"/>
          <dgm:bulletEnabled val="1"/>
        </dgm:presLayoutVars>
      </dgm:prSet>
      <dgm:spPr/>
    </dgm:pt>
    <dgm:pt modelId="{927BAA0A-E7C3-AA41-B761-9BFE7DA58673}" type="pres">
      <dgm:prSet presAssocID="{E029A225-0C1A-C641-B876-9CC9856048DE}" presName="parTxOnlySpace" presStyleCnt="0"/>
      <dgm:spPr/>
    </dgm:pt>
    <dgm:pt modelId="{C74AFB33-D1A9-5C4D-ADE6-1F89F7209CBC}" type="pres">
      <dgm:prSet presAssocID="{8AD98385-23EC-D947-8800-19B8078779E7}" presName="parTxOnly" presStyleLbl="node1" presStyleIdx="5" presStyleCnt="8" custLinFactX="-320469" custLinFactNeighborX="-400000" custLinFactNeighborY="-643">
        <dgm:presLayoutVars>
          <dgm:chMax val="0"/>
          <dgm:chPref val="0"/>
          <dgm:bulletEnabled val="1"/>
        </dgm:presLayoutVars>
      </dgm:prSet>
      <dgm:spPr/>
    </dgm:pt>
    <dgm:pt modelId="{02B4791F-D9CF-154F-94F3-EBFCAFA84B35}" type="pres">
      <dgm:prSet presAssocID="{FDB22F0B-5290-824F-8F70-20945E22E07A}" presName="parTxOnlySpace" presStyleCnt="0"/>
      <dgm:spPr/>
    </dgm:pt>
    <dgm:pt modelId="{5DA56180-45C5-BA4E-BE15-597B7E9E6D4B}" type="pres">
      <dgm:prSet presAssocID="{1AE217B8-3E08-3844-85D5-41E614871CE7}" presName="parTxOnly" presStyleLbl="node1" presStyleIdx="6" presStyleCnt="8" custLinFactX="-319823" custLinFactNeighborX="-400000" custLinFactNeighborY="-643">
        <dgm:presLayoutVars>
          <dgm:chMax val="0"/>
          <dgm:chPref val="0"/>
          <dgm:bulletEnabled val="1"/>
        </dgm:presLayoutVars>
      </dgm:prSet>
      <dgm:spPr/>
    </dgm:pt>
    <dgm:pt modelId="{BB8911BC-738B-FC44-892F-258073DB100D}" type="pres">
      <dgm:prSet presAssocID="{1E2EFDC5-8009-524C-9255-ECB89A842F17}" presName="parTxOnlySpace" presStyleCnt="0"/>
      <dgm:spPr/>
    </dgm:pt>
    <dgm:pt modelId="{65EA16F0-6CBC-8F4A-AEFE-D48056BB29FA}" type="pres">
      <dgm:prSet presAssocID="{371D4938-FF36-D24E-93ED-CEC4131EA760}" presName="parTxOnly" presStyleLbl="node1" presStyleIdx="7" presStyleCnt="8" custLinFactX="-319176" custLinFactNeighborX="-400000" custLinFactNeighborY="-3705">
        <dgm:presLayoutVars>
          <dgm:chMax val="0"/>
          <dgm:chPref val="0"/>
          <dgm:bulletEnabled val="1"/>
        </dgm:presLayoutVars>
      </dgm:prSet>
      <dgm:spPr/>
    </dgm:pt>
  </dgm:ptLst>
  <dgm:cxnLst>
    <dgm:cxn modelId="{5C3A7209-4B48-E541-AD29-9311A8F259FC}" type="presOf" srcId="{6C31C355-B04C-6D44-A46C-0575E4A09108}" destId="{0796C98E-4328-B946-850A-2E04A195D9C3}" srcOrd="0" destOrd="0" presId="urn:microsoft.com/office/officeart/2005/8/layout/chevron1"/>
    <dgm:cxn modelId="{891AA911-53D0-DF46-8B4B-611301435DDC}" srcId="{6C31C355-B04C-6D44-A46C-0575E4A09108}" destId="{05B0D8BD-D240-3442-A306-00A4C109B49A}" srcOrd="2" destOrd="0" parTransId="{E676676F-29AE-5842-B782-B35905ACA6DF}" sibTransId="{9FF7FB14-04B7-6948-B986-315A5E7E2348}"/>
    <dgm:cxn modelId="{0D504134-8016-114D-9E98-AB0B30641123}" srcId="{6C31C355-B04C-6D44-A46C-0575E4A09108}" destId="{ADD007DF-B6A2-5945-B7CA-579289F2323A}" srcOrd="1" destOrd="0" parTransId="{BDF20549-8FE7-6B4F-B544-9126964E7F47}" sibTransId="{3E5CADE1-630A-4B44-876B-1AAABD42CA93}"/>
    <dgm:cxn modelId="{CD0E1C43-1295-5743-98B0-296108B77CDB}" type="presOf" srcId="{05B0D8BD-D240-3442-A306-00A4C109B49A}" destId="{AE7D6CDD-2A9D-784A-B447-81DFF89615F2}" srcOrd="0" destOrd="0" presId="urn:microsoft.com/office/officeart/2005/8/layout/chevron1"/>
    <dgm:cxn modelId="{3A80C061-AFF8-DA43-A28F-EFFC6D4D3CFF}" type="presOf" srcId="{8AD98385-23EC-D947-8800-19B8078779E7}" destId="{C74AFB33-D1A9-5C4D-ADE6-1F89F7209CBC}" srcOrd="0" destOrd="0" presId="urn:microsoft.com/office/officeart/2005/8/layout/chevron1"/>
    <dgm:cxn modelId="{DB8DF861-1F9F-D446-8465-D0882BE1FD14}" type="presOf" srcId="{C7E11448-6423-9946-9A0C-6D7D2DF79FB3}" destId="{E4B4BE22-4892-F844-9A1E-3E425D2FCB92}" srcOrd="0" destOrd="0" presId="urn:microsoft.com/office/officeart/2005/8/layout/chevron1"/>
    <dgm:cxn modelId="{4B8E6F7B-7ACB-5643-9EA6-FA22955A73E4}" srcId="{6C31C355-B04C-6D44-A46C-0575E4A09108}" destId="{84DEEB08-07AE-8542-A351-8FAA664274FA}" srcOrd="3" destOrd="0" parTransId="{1E439B5E-478B-764F-80E1-91B4BF9E46BF}" sibTransId="{27C25ABD-E839-094B-993B-043347A21D57}"/>
    <dgm:cxn modelId="{2A410D8A-F7EC-FC46-8C6F-5CA61F2258A9}" srcId="{6C31C355-B04C-6D44-A46C-0575E4A09108}" destId="{8AD98385-23EC-D947-8800-19B8078779E7}" srcOrd="5" destOrd="0" parTransId="{5AD03C44-D815-4D48-9CF2-C936146BBC6A}" sibTransId="{FDB22F0B-5290-824F-8F70-20945E22E07A}"/>
    <dgm:cxn modelId="{3AA5F095-8A30-1940-BC13-B8133301D1CF}" type="presOf" srcId="{1AE217B8-3E08-3844-85D5-41E614871CE7}" destId="{5DA56180-45C5-BA4E-BE15-597B7E9E6D4B}" srcOrd="0" destOrd="0" presId="urn:microsoft.com/office/officeart/2005/8/layout/chevron1"/>
    <dgm:cxn modelId="{8EF5EBA2-4997-E74F-ADCD-1733ADC3A7AB}" srcId="{6C31C355-B04C-6D44-A46C-0575E4A09108}" destId="{371D4938-FF36-D24E-93ED-CEC4131EA760}" srcOrd="7" destOrd="0" parTransId="{6B1614EF-8612-874D-9C84-C9647BED888F}" sibTransId="{68284AB7-4B47-9044-B52D-77F04321957D}"/>
    <dgm:cxn modelId="{C15256A4-F3BF-1A43-A419-08408E36AB28}" type="presOf" srcId="{ADD007DF-B6A2-5945-B7CA-579289F2323A}" destId="{9B0F70BF-79A7-8447-B4D0-DB9F7F2D5189}" srcOrd="0" destOrd="0" presId="urn:microsoft.com/office/officeart/2005/8/layout/chevron1"/>
    <dgm:cxn modelId="{004004B0-D7F1-3F48-AB1C-17BB450C65C4}" srcId="{6C31C355-B04C-6D44-A46C-0575E4A09108}" destId="{1AE217B8-3E08-3844-85D5-41E614871CE7}" srcOrd="6" destOrd="0" parTransId="{C3F5927E-2FD6-9644-A73E-6F048CBF81FC}" sibTransId="{1E2EFDC5-8009-524C-9255-ECB89A842F17}"/>
    <dgm:cxn modelId="{210990C7-5BBC-9D4C-827C-F8E18EF3F416}" type="presOf" srcId="{371D4938-FF36-D24E-93ED-CEC4131EA760}" destId="{65EA16F0-6CBC-8F4A-AEFE-D48056BB29FA}" srcOrd="0" destOrd="0" presId="urn:microsoft.com/office/officeart/2005/8/layout/chevron1"/>
    <dgm:cxn modelId="{F4C767E2-090B-2644-8837-905A61D8AAB5}" srcId="{6C31C355-B04C-6D44-A46C-0575E4A09108}" destId="{C7E11448-6423-9946-9A0C-6D7D2DF79FB3}" srcOrd="0" destOrd="0" parTransId="{1863D019-5183-9946-998A-7AB9D583954E}" sibTransId="{41B7BE72-412F-384F-BCEE-76B07BA5DAC2}"/>
    <dgm:cxn modelId="{302066E7-1AE9-0349-B1B3-D165EACD4C55}" srcId="{6C31C355-B04C-6D44-A46C-0575E4A09108}" destId="{75F7778B-C9E6-9C4B-83DC-69EBFCD8EB96}" srcOrd="4" destOrd="0" parTransId="{AF9528C6-E0BD-294F-9935-1B0003273AA6}" sibTransId="{E029A225-0C1A-C641-B876-9CC9856048DE}"/>
    <dgm:cxn modelId="{A73843FB-2C57-F74A-9BA6-AE11792857F5}" type="presOf" srcId="{84DEEB08-07AE-8542-A351-8FAA664274FA}" destId="{4124B86F-BDC2-A449-BCB5-7216FC7F709D}" srcOrd="0" destOrd="0" presId="urn:microsoft.com/office/officeart/2005/8/layout/chevron1"/>
    <dgm:cxn modelId="{97AC98FB-1F9D-1A41-804F-EA825C823CB3}" type="presOf" srcId="{75F7778B-C9E6-9C4B-83DC-69EBFCD8EB96}" destId="{DAA02A14-506F-8D40-8D66-617AA62089D4}" srcOrd="0" destOrd="0" presId="urn:microsoft.com/office/officeart/2005/8/layout/chevron1"/>
    <dgm:cxn modelId="{8C8B5115-1DA0-4642-9B03-2A323BEDECD5}" type="presParOf" srcId="{0796C98E-4328-B946-850A-2E04A195D9C3}" destId="{E4B4BE22-4892-F844-9A1E-3E425D2FCB92}" srcOrd="0" destOrd="0" presId="urn:microsoft.com/office/officeart/2005/8/layout/chevron1"/>
    <dgm:cxn modelId="{92565331-F346-CF4A-B86B-660813E8718A}" type="presParOf" srcId="{0796C98E-4328-B946-850A-2E04A195D9C3}" destId="{924B62AF-0E83-E047-B764-123AFE7AC0E5}" srcOrd="1" destOrd="0" presId="urn:microsoft.com/office/officeart/2005/8/layout/chevron1"/>
    <dgm:cxn modelId="{FA5C403E-5639-DE45-9F54-0939F9FC1B4F}" type="presParOf" srcId="{0796C98E-4328-B946-850A-2E04A195D9C3}" destId="{9B0F70BF-79A7-8447-B4D0-DB9F7F2D5189}" srcOrd="2" destOrd="0" presId="urn:microsoft.com/office/officeart/2005/8/layout/chevron1"/>
    <dgm:cxn modelId="{08A82D7C-06B1-5C49-A665-5048BCE0E267}" type="presParOf" srcId="{0796C98E-4328-B946-850A-2E04A195D9C3}" destId="{3426DF51-FA44-6841-8F5F-66CA7592D10C}" srcOrd="3" destOrd="0" presId="urn:microsoft.com/office/officeart/2005/8/layout/chevron1"/>
    <dgm:cxn modelId="{F2E8B30A-AE4B-A142-BF77-A243EA39FCA8}" type="presParOf" srcId="{0796C98E-4328-B946-850A-2E04A195D9C3}" destId="{AE7D6CDD-2A9D-784A-B447-81DFF89615F2}" srcOrd="4" destOrd="0" presId="urn:microsoft.com/office/officeart/2005/8/layout/chevron1"/>
    <dgm:cxn modelId="{226E1A69-7C31-3C4D-95F3-511BFC8C24CC}" type="presParOf" srcId="{0796C98E-4328-B946-850A-2E04A195D9C3}" destId="{39237B8F-5BF8-C647-A74F-6EFF1BEBA2CD}" srcOrd="5" destOrd="0" presId="urn:microsoft.com/office/officeart/2005/8/layout/chevron1"/>
    <dgm:cxn modelId="{C9F02BBE-4C36-FC4D-9BC2-2D9E682B5D5F}" type="presParOf" srcId="{0796C98E-4328-B946-850A-2E04A195D9C3}" destId="{4124B86F-BDC2-A449-BCB5-7216FC7F709D}" srcOrd="6" destOrd="0" presId="urn:microsoft.com/office/officeart/2005/8/layout/chevron1"/>
    <dgm:cxn modelId="{25233D99-7FCE-E449-A358-0CB4D9235EE1}" type="presParOf" srcId="{0796C98E-4328-B946-850A-2E04A195D9C3}" destId="{6A7F7390-CDB5-7A43-A606-5DFBAF951ECB}" srcOrd="7" destOrd="0" presId="urn:microsoft.com/office/officeart/2005/8/layout/chevron1"/>
    <dgm:cxn modelId="{79F6742B-37CE-EB49-800B-418F2172E6ED}" type="presParOf" srcId="{0796C98E-4328-B946-850A-2E04A195D9C3}" destId="{DAA02A14-506F-8D40-8D66-617AA62089D4}" srcOrd="8" destOrd="0" presId="urn:microsoft.com/office/officeart/2005/8/layout/chevron1"/>
    <dgm:cxn modelId="{4CECF541-FB94-8443-8D42-64562EEC32F8}" type="presParOf" srcId="{0796C98E-4328-B946-850A-2E04A195D9C3}" destId="{927BAA0A-E7C3-AA41-B761-9BFE7DA58673}" srcOrd="9" destOrd="0" presId="urn:microsoft.com/office/officeart/2005/8/layout/chevron1"/>
    <dgm:cxn modelId="{A458735B-897E-0440-BC25-4F3410670792}" type="presParOf" srcId="{0796C98E-4328-B946-850A-2E04A195D9C3}" destId="{C74AFB33-D1A9-5C4D-ADE6-1F89F7209CBC}" srcOrd="10" destOrd="0" presId="urn:microsoft.com/office/officeart/2005/8/layout/chevron1"/>
    <dgm:cxn modelId="{310DBB7E-7F60-B049-B460-C3A1D92D28F9}" type="presParOf" srcId="{0796C98E-4328-B946-850A-2E04A195D9C3}" destId="{02B4791F-D9CF-154F-94F3-EBFCAFA84B35}" srcOrd="11" destOrd="0" presId="urn:microsoft.com/office/officeart/2005/8/layout/chevron1"/>
    <dgm:cxn modelId="{DD177401-3E5F-644B-A4A8-6D2A30CE71B1}" type="presParOf" srcId="{0796C98E-4328-B946-850A-2E04A195D9C3}" destId="{5DA56180-45C5-BA4E-BE15-597B7E9E6D4B}" srcOrd="12" destOrd="0" presId="urn:microsoft.com/office/officeart/2005/8/layout/chevron1"/>
    <dgm:cxn modelId="{D172E0AF-D96F-B546-9691-74602E4D92FE}" type="presParOf" srcId="{0796C98E-4328-B946-850A-2E04A195D9C3}" destId="{BB8911BC-738B-FC44-892F-258073DB100D}" srcOrd="13" destOrd="0" presId="urn:microsoft.com/office/officeart/2005/8/layout/chevron1"/>
    <dgm:cxn modelId="{779707B5-75E5-3248-833D-51FBB47A4FAC}" type="presParOf" srcId="{0796C98E-4328-B946-850A-2E04A195D9C3}" destId="{65EA16F0-6CBC-8F4A-AEFE-D48056BB29FA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F84C5-F45B-664B-9387-0236307B748A}">
      <dsp:nvSpPr>
        <dsp:cNvPr id="0" name=""/>
        <dsp:cNvSpPr/>
      </dsp:nvSpPr>
      <dsp:spPr>
        <a:xfrm>
          <a:off x="9267" y="103210"/>
          <a:ext cx="1945913" cy="1809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Huge class imbalance</a:t>
          </a:r>
          <a:endParaRPr lang="en-US" sz="1900" kern="1200"/>
        </a:p>
      </dsp:txBody>
      <dsp:txXfrm>
        <a:off x="294239" y="368217"/>
        <a:ext cx="1375969" cy="1279565"/>
      </dsp:txXfrm>
    </dsp:sp>
    <dsp:sp modelId="{16110C89-A471-4C42-A3D1-BC9C1F8954AB}">
      <dsp:nvSpPr>
        <dsp:cNvPr id="0" name=""/>
        <dsp:cNvSpPr/>
      </dsp:nvSpPr>
      <dsp:spPr>
        <a:xfrm>
          <a:off x="2092956" y="827868"/>
          <a:ext cx="293423" cy="36026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31849" y="973493"/>
        <a:ext cx="215637" cy="69013"/>
      </dsp:txXfrm>
    </dsp:sp>
    <dsp:sp modelId="{F2FEBAFA-C548-1441-9B9A-247B4FFC5F9D}">
      <dsp:nvSpPr>
        <dsp:cNvPr id="0" name=""/>
        <dsp:cNvSpPr/>
      </dsp:nvSpPr>
      <dsp:spPr>
        <a:xfrm>
          <a:off x="2524155" y="103210"/>
          <a:ext cx="1945913" cy="1809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Mostly categorical data</a:t>
          </a:r>
          <a:endParaRPr lang="en-US" sz="1900" kern="1200"/>
        </a:p>
      </dsp:txBody>
      <dsp:txXfrm>
        <a:off x="2809127" y="368217"/>
        <a:ext cx="1375969" cy="1279565"/>
      </dsp:txXfrm>
    </dsp:sp>
    <dsp:sp modelId="{551412F5-2D28-2F47-BF1F-C734FB5E3E9A}">
      <dsp:nvSpPr>
        <dsp:cNvPr id="0" name=""/>
        <dsp:cNvSpPr/>
      </dsp:nvSpPr>
      <dsp:spPr>
        <a:xfrm>
          <a:off x="4607844" y="827868"/>
          <a:ext cx="293423" cy="36026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646737" y="973493"/>
        <a:ext cx="215637" cy="69013"/>
      </dsp:txXfrm>
    </dsp:sp>
    <dsp:sp modelId="{E07DAA01-70FB-8944-8E45-FC0534149C00}">
      <dsp:nvSpPr>
        <dsp:cNvPr id="0" name=""/>
        <dsp:cNvSpPr/>
      </dsp:nvSpPr>
      <dsp:spPr>
        <a:xfrm>
          <a:off x="5039043" y="103210"/>
          <a:ext cx="1945913" cy="1809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High cardinality</a:t>
          </a:r>
          <a:endParaRPr lang="en-US" sz="1900" kern="1200"/>
        </a:p>
      </dsp:txBody>
      <dsp:txXfrm>
        <a:off x="5324015" y="368217"/>
        <a:ext cx="1375969" cy="1279565"/>
      </dsp:txXfrm>
    </dsp:sp>
    <dsp:sp modelId="{0EE1186F-03A0-7643-9C15-0051BA00EE7D}">
      <dsp:nvSpPr>
        <dsp:cNvPr id="0" name=""/>
        <dsp:cNvSpPr/>
      </dsp:nvSpPr>
      <dsp:spPr>
        <a:xfrm>
          <a:off x="7122732" y="827868"/>
          <a:ext cx="293423" cy="36026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161625" y="973493"/>
        <a:ext cx="215637" cy="69013"/>
      </dsp:txXfrm>
    </dsp:sp>
    <dsp:sp modelId="{DC51E47A-90E6-494E-82A1-ACB5E9DD84DD}">
      <dsp:nvSpPr>
        <dsp:cNvPr id="0" name=""/>
        <dsp:cNvSpPr/>
      </dsp:nvSpPr>
      <dsp:spPr>
        <a:xfrm>
          <a:off x="7553931" y="103210"/>
          <a:ext cx="1945913" cy="1809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Sparsity</a:t>
          </a:r>
          <a:endParaRPr lang="en-US" sz="1900" kern="1200"/>
        </a:p>
      </dsp:txBody>
      <dsp:txXfrm>
        <a:off x="7838903" y="368217"/>
        <a:ext cx="1375969" cy="1279565"/>
      </dsp:txXfrm>
    </dsp:sp>
    <dsp:sp modelId="{BE3D3B60-336C-4E43-8238-A5006F600F91}">
      <dsp:nvSpPr>
        <dsp:cNvPr id="0" name=""/>
        <dsp:cNvSpPr/>
      </dsp:nvSpPr>
      <dsp:spPr>
        <a:xfrm>
          <a:off x="9637620" y="827868"/>
          <a:ext cx="293423" cy="36026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676513" y="902082"/>
        <a:ext cx="215637" cy="211835"/>
      </dsp:txXfrm>
    </dsp:sp>
    <dsp:sp modelId="{413C00F7-6726-3243-B0F5-D54E6DFD8E1A}">
      <dsp:nvSpPr>
        <dsp:cNvPr id="0" name=""/>
        <dsp:cNvSpPr/>
      </dsp:nvSpPr>
      <dsp:spPr>
        <a:xfrm>
          <a:off x="10068819" y="103210"/>
          <a:ext cx="1945913" cy="1809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High risk of overfit</a:t>
          </a:r>
          <a:endParaRPr lang="en-US" sz="1900" kern="1200"/>
        </a:p>
      </dsp:txBody>
      <dsp:txXfrm>
        <a:off x="10353791" y="368217"/>
        <a:ext cx="1375969" cy="1279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9A458-D238-0E41-9001-C20A196B759C}">
      <dsp:nvSpPr>
        <dsp:cNvPr id="0" name=""/>
        <dsp:cNvSpPr/>
      </dsp:nvSpPr>
      <dsp:spPr>
        <a:xfrm>
          <a:off x="0" y="720112"/>
          <a:ext cx="3060340" cy="1836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CPC</a:t>
          </a:r>
          <a:endParaRPr lang="en-US" sz="2700" kern="1200"/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Cost per Click</a:t>
          </a:r>
        </a:p>
      </dsp:txBody>
      <dsp:txXfrm>
        <a:off x="0" y="720112"/>
        <a:ext cx="3060340" cy="1836204"/>
      </dsp:txXfrm>
    </dsp:sp>
    <dsp:sp modelId="{3507DB17-416C-5C43-9CF6-84802DC058D0}">
      <dsp:nvSpPr>
        <dsp:cNvPr id="0" name=""/>
        <dsp:cNvSpPr/>
      </dsp:nvSpPr>
      <dsp:spPr>
        <a:xfrm>
          <a:off x="3366374" y="720112"/>
          <a:ext cx="3060340" cy="1836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cs typeface="Arial"/>
            </a:rPr>
            <a:t>CPL</a:t>
          </a:r>
          <a:endParaRPr lang="en-US" sz="4400" kern="1200"/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Cost per Lead</a:t>
          </a:r>
        </a:p>
      </dsp:txBody>
      <dsp:txXfrm>
        <a:off x="3366374" y="720112"/>
        <a:ext cx="3060340" cy="1836204"/>
      </dsp:txXfrm>
    </dsp:sp>
    <dsp:sp modelId="{4494FBCB-C0D0-DB43-AE8A-D7BD61AC7F41}">
      <dsp:nvSpPr>
        <dsp:cNvPr id="0" name=""/>
        <dsp:cNvSpPr/>
      </dsp:nvSpPr>
      <dsp:spPr>
        <a:xfrm>
          <a:off x="6732748" y="720112"/>
          <a:ext cx="3060340" cy="1836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cs typeface="Arial" panose="020B0604020202020204"/>
            </a:rPr>
            <a:t>netCPL</a:t>
          </a:r>
          <a:endParaRPr lang="en-US" sz="4400" kern="1200"/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Confirmed lead</a:t>
          </a:r>
        </a:p>
      </dsp:txBody>
      <dsp:txXfrm>
        <a:off x="6732748" y="720112"/>
        <a:ext cx="3060340" cy="1836204"/>
      </dsp:txXfrm>
    </dsp:sp>
    <dsp:sp modelId="{639803CD-35B1-E34B-B5A1-FAE44BB0C6C1}">
      <dsp:nvSpPr>
        <dsp:cNvPr id="0" name=""/>
        <dsp:cNvSpPr/>
      </dsp:nvSpPr>
      <dsp:spPr>
        <a:xfrm>
          <a:off x="0" y="2862350"/>
          <a:ext cx="3060340" cy="1836204"/>
        </a:xfrm>
        <a:prstGeom prst="rect">
          <a:avLst/>
        </a:prstGeom>
        <a:solidFill>
          <a:srgbClr val="0A82BE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CPV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Cost per Viewability</a:t>
          </a:r>
        </a:p>
      </dsp:txBody>
      <dsp:txXfrm>
        <a:off x="0" y="2862350"/>
        <a:ext cx="3060340" cy="1836204"/>
      </dsp:txXfrm>
    </dsp:sp>
    <dsp:sp modelId="{9D296E2F-8EEF-0D4C-9A06-58BF4C9CA86E}">
      <dsp:nvSpPr>
        <dsp:cNvPr id="0" name=""/>
        <dsp:cNvSpPr/>
      </dsp:nvSpPr>
      <dsp:spPr>
        <a:xfrm>
          <a:off x="3366374" y="2862350"/>
          <a:ext cx="3060340" cy="1836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ROAS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>
              <a:cs typeface="Arial" panose="020B0604020202020204"/>
            </a:rPr>
            <a:t> </a:t>
          </a:r>
          <a:r>
            <a:rPr lang="en-US" sz="2700" kern="1200"/>
            <a:t>Return on Ad Spend</a:t>
          </a:r>
        </a:p>
      </dsp:txBody>
      <dsp:txXfrm>
        <a:off x="3366374" y="2862350"/>
        <a:ext cx="3060340" cy="1836204"/>
      </dsp:txXfrm>
    </dsp:sp>
    <dsp:sp modelId="{9856BE1A-F491-C54E-BFF0-193C563387C8}">
      <dsp:nvSpPr>
        <dsp:cNvPr id="0" name=""/>
        <dsp:cNvSpPr/>
      </dsp:nvSpPr>
      <dsp:spPr>
        <a:xfrm>
          <a:off x="6732748" y="2862350"/>
          <a:ext cx="3060340" cy="1836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VCR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Video Completion Rate</a:t>
          </a:r>
        </a:p>
      </dsp:txBody>
      <dsp:txXfrm>
        <a:off x="6732748" y="2862350"/>
        <a:ext cx="3060340" cy="18362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4BE22-4892-F844-9A1E-3E425D2FCB92}">
      <dsp:nvSpPr>
        <dsp:cNvPr id="0" name=""/>
        <dsp:cNvSpPr/>
      </dsp:nvSpPr>
      <dsp:spPr>
        <a:xfrm>
          <a:off x="2035" y="180025"/>
          <a:ext cx="3262543" cy="1305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Train/Test data sets preparation (dedicated ETLs)</a:t>
          </a:r>
        </a:p>
      </dsp:txBody>
      <dsp:txXfrm>
        <a:off x="654544" y="180025"/>
        <a:ext cx="1957526" cy="1305017"/>
      </dsp:txXfrm>
    </dsp:sp>
    <dsp:sp modelId="{9B0F70BF-79A7-8447-B4D0-DB9F7F2D5189}">
      <dsp:nvSpPr>
        <dsp:cNvPr id="0" name=""/>
        <dsp:cNvSpPr/>
      </dsp:nvSpPr>
      <dsp:spPr>
        <a:xfrm>
          <a:off x="2938324" y="180025"/>
          <a:ext cx="3262543" cy="1305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preprocessing and feature engineering</a:t>
          </a:r>
        </a:p>
      </dsp:txBody>
      <dsp:txXfrm>
        <a:off x="3590833" y="180025"/>
        <a:ext cx="1957526" cy="1305017"/>
      </dsp:txXfrm>
    </dsp:sp>
    <dsp:sp modelId="{AE7D6CDD-2A9D-784A-B447-81DFF89615F2}">
      <dsp:nvSpPr>
        <dsp:cNvPr id="0" name=""/>
        <dsp:cNvSpPr/>
      </dsp:nvSpPr>
      <dsp:spPr>
        <a:xfrm>
          <a:off x="5874613" y="180025"/>
          <a:ext cx="3262543" cy="1305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 selection</a:t>
          </a:r>
        </a:p>
      </dsp:txBody>
      <dsp:txXfrm>
        <a:off x="6527122" y="180025"/>
        <a:ext cx="1957526" cy="1305017"/>
      </dsp:txXfrm>
    </dsp:sp>
    <dsp:sp modelId="{4124B86F-BDC2-A449-BCB5-7216FC7F709D}">
      <dsp:nvSpPr>
        <dsp:cNvPr id="0" name=""/>
        <dsp:cNvSpPr/>
      </dsp:nvSpPr>
      <dsp:spPr>
        <a:xfrm>
          <a:off x="8810901" y="180025"/>
          <a:ext cx="3262543" cy="1305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Building model and hyperparameters optimization</a:t>
          </a:r>
        </a:p>
      </dsp:txBody>
      <dsp:txXfrm>
        <a:off x="9463410" y="180025"/>
        <a:ext cx="1957526" cy="1305017"/>
      </dsp:txXfrm>
    </dsp:sp>
    <dsp:sp modelId="{DAA02A14-506F-8D40-8D66-617AA62089D4}">
      <dsp:nvSpPr>
        <dsp:cNvPr id="0" name=""/>
        <dsp:cNvSpPr/>
      </dsp:nvSpPr>
      <dsp:spPr>
        <a:xfrm>
          <a:off x="12" y="1719319"/>
          <a:ext cx="3262543" cy="1305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Offline </a:t>
          </a:r>
          <a:r>
            <a:rPr lang="en-US" sz="1900" kern="1200" err="1"/>
            <a:t>backtests</a:t>
          </a:r>
          <a:endParaRPr lang="en-US" sz="1900" kern="1200"/>
        </a:p>
      </dsp:txBody>
      <dsp:txXfrm>
        <a:off x="652521" y="1719319"/>
        <a:ext cx="1957526" cy="1305017"/>
      </dsp:txXfrm>
    </dsp:sp>
    <dsp:sp modelId="{C74AFB33-D1A9-5C4D-ADE6-1F89F7209CBC}">
      <dsp:nvSpPr>
        <dsp:cNvPr id="0" name=""/>
        <dsp:cNvSpPr/>
      </dsp:nvSpPr>
      <dsp:spPr>
        <a:xfrm>
          <a:off x="2923022" y="1679359"/>
          <a:ext cx="3262543" cy="1305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Online A/B tests</a:t>
          </a:r>
        </a:p>
      </dsp:txBody>
      <dsp:txXfrm>
        <a:off x="3575531" y="1679359"/>
        <a:ext cx="1957526" cy="1305017"/>
      </dsp:txXfrm>
    </dsp:sp>
    <dsp:sp modelId="{5DA56180-45C5-BA4E-BE15-597B7E9E6D4B}">
      <dsp:nvSpPr>
        <dsp:cNvPr id="0" name=""/>
        <dsp:cNvSpPr/>
      </dsp:nvSpPr>
      <dsp:spPr>
        <a:xfrm>
          <a:off x="5880387" y="1679359"/>
          <a:ext cx="3262543" cy="1305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Deployment</a:t>
          </a:r>
        </a:p>
      </dsp:txBody>
      <dsp:txXfrm>
        <a:off x="6532896" y="1679359"/>
        <a:ext cx="1957526" cy="1305017"/>
      </dsp:txXfrm>
    </dsp:sp>
    <dsp:sp modelId="{65EA16F0-6CBC-8F4A-AEFE-D48056BB29FA}">
      <dsp:nvSpPr>
        <dsp:cNvPr id="0" name=""/>
        <dsp:cNvSpPr/>
      </dsp:nvSpPr>
      <dsp:spPr>
        <a:xfrm>
          <a:off x="8837785" y="1639399"/>
          <a:ext cx="3262543" cy="1305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Live monitoring</a:t>
          </a:r>
        </a:p>
      </dsp:txBody>
      <dsp:txXfrm>
        <a:off x="9490294" y="1639399"/>
        <a:ext cx="1957526" cy="130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E9EAE-2CF3-4712-8AC4-8D72506BF663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3EE25-0058-44F4-9200-B87588793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4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CD41-939E-4BEC-886D-517374F4CC4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73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5CD41-939E-4BEC-886D-517374F4CC4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8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A3EE25-0058-44F4-9200-B875887930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10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EB0F3A-CC8D-DD4D-BCAE-4939C778F21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30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0">
              <a:solidFill>
                <a:schemeClr val="tx1">
                  <a:lumMod val="65000"/>
                  <a:lumOff val="35000"/>
                </a:schemeClr>
              </a:solidFill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EB0F3A-CC8D-DD4D-BCAE-4939C778F21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26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dform 1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9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8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4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1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1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2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1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5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816932"/>
            <a:ext cx="5544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3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1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2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1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4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" y="-5931"/>
            <a:ext cx="6083610" cy="6309154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88640"/>
            <a:ext cx="50759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196752"/>
            <a:ext cx="5075944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07448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75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" y="0"/>
            <a:ext cx="6083768" cy="6309318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88640"/>
            <a:ext cx="50759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196752"/>
            <a:ext cx="5075944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07448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4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" y="0"/>
            <a:ext cx="6083768" cy="6309318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88640"/>
            <a:ext cx="50759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196752"/>
            <a:ext cx="5075944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07448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27648" y="2564904"/>
            <a:ext cx="6336704" cy="1584176"/>
          </a:xfrm>
          <a:ln>
            <a:noFill/>
          </a:ln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600" b="0" baseline="0">
                <a:ln w="19050"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Section Title</a:t>
            </a:r>
            <a:endParaRPr lang="lt-LT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4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405A"/>
                </a:solidFill>
              </a:defRPr>
            </a:lvl1pPr>
          </a:lstStyle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16000" y="1196752"/>
            <a:ext cx="11160000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>
                <a:solidFill>
                  <a:srgbClr val="536873"/>
                </a:solidFill>
              </a:defRPr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400"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2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75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+ Breadcrumb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405A"/>
                </a:solidFill>
              </a:defRPr>
            </a:lvl1pPr>
          </a:lstStyle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16000" y="1196752"/>
            <a:ext cx="11160000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>
                <a:solidFill>
                  <a:srgbClr val="536873"/>
                </a:solidFill>
              </a:defRPr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400"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2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360800" y="6439660"/>
            <a:ext cx="0" cy="288000"/>
          </a:xfrm>
          <a:prstGeom prst="line">
            <a:avLst/>
          </a:prstGeom>
          <a:ln w="6350" cap="rnd">
            <a:solidFill>
              <a:schemeClr val="bg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94241" y="6459834"/>
            <a:ext cx="4789791" cy="247650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Breadcrumbs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3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405A"/>
                </a:solidFill>
              </a:defRPr>
            </a:lvl1pPr>
          </a:lstStyle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16000" y="1196752"/>
            <a:ext cx="5309067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>
                <a:solidFill>
                  <a:srgbClr val="536873"/>
                </a:solidFill>
              </a:defRPr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400"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2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366933" y="1196752"/>
            <a:ext cx="5309067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>
                <a:solidFill>
                  <a:srgbClr val="536873"/>
                </a:solidFill>
              </a:defRPr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400"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2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0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1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1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7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6000" y="706480"/>
            <a:ext cx="11160000" cy="509629"/>
          </a:xfrm>
        </p:spPr>
        <p:txBody>
          <a:bodyPr anchor="ctr">
            <a:normAutofit/>
          </a:bodyPr>
          <a:lstStyle>
            <a:lvl1pPr marL="0" indent="0">
              <a:buNone/>
              <a:defRPr sz="2200">
                <a:solidFill>
                  <a:srgbClr val="00405A"/>
                </a:solidFill>
              </a:defRPr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Slide </a:t>
            </a:r>
            <a:r>
              <a:rPr lang="en-US" err="1"/>
              <a:t>Subheadline</a:t>
            </a:r>
            <a:r>
              <a:rPr lang="en-US"/>
              <a:t> Moderate Length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16000" y="1556792"/>
            <a:ext cx="11160000" cy="446449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sp>
        <p:nvSpPr>
          <p:cNvPr id="9" name="Rectangle 8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3392" y="1290368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3392" y="1290368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3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6000" y="706480"/>
            <a:ext cx="11160000" cy="509629"/>
          </a:xfrm>
        </p:spPr>
        <p:txBody>
          <a:bodyPr anchor="ctr">
            <a:normAutofit/>
          </a:bodyPr>
          <a:lstStyle>
            <a:lvl1pPr marL="0" indent="0">
              <a:buNone/>
              <a:defRPr sz="2200">
                <a:solidFill>
                  <a:srgbClr val="00405A"/>
                </a:solidFill>
              </a:defRPr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Slide </a:t>
            </a:r>
            <a:r>
              <a:rPr lang="en-US" err="1"/>
              <a:t>Subheadline</a:t>
            </a:r>
            <a:r>
              <a:rPr lang="en-US"/>
              <a:t> Moderate Length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16000" y="1556792"/>
            <a:ext cx="5317533" cy="446449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sp>
        <p:nvSpPr>
          <p:cNvPr id="9" name="Rectangle 8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3392" y="1290368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358467" y="1556792"/>
            <a:ext cx="5317533" cy="446449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6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6000" y="706480"/>
            <a:ext cx="11160000" cy="509629"/>
          </a:xfrm>
        </p:spPr>
        <p:txBody>
          <a:bodyPr anchor="ctr">
            <a:normAutofit/>
          </a:bodyPr>
          <a:lstStyle>
            <a:lvl1pPr marL="0" indent="0">
              <a:buNone/>
              <a:defRPr sz="2200">
                <a:solidFill>
                  <a:srgbClr val="00405A"/>
                </a:solidFill>
              </a:defRPr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Slide </a:t>
            </a:r>
            <a:r>
              <a:rPr lang="en-US" err="1"/>
              <a:t>Subheadline</a:t>
            </a:r>
            <a:r>
              <a:rPr lang="en-US"/>
              <a:t> Moderate Length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405A"/>
                </a:solidFill>
              </a:defRPr>
            </a:lvl1pPr>
          </a:lstStyle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9" name="Rectangle 8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3392" y="1290368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3392" y="1290368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1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0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&amp;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309319"/>
          </a:xfrm>
          <a:solidFill>
            <a:srgbClr val="B4BDC2"/>
          </a:solidFill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309319"/>
            <a:ext cx="12192000" cy="548681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68000" y="1711750"/>
            <a:ext cx="7056000" cy="2885818"/>
          </a:xfrm>
        </p:spPr>
        <p:txBody>
          <a:bodyPr anchor="ctr"/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marL="0" indent="0" algn="ctr">
              <a:buFontTx/>
              <a:buNone/>
              <a:defRPr sz="2000">
                <a:solidFill>
                  <a:schemeClr val="bg1"/>
                </a:solidFill>
              </a:defRPr>
            </a:lvl2pPr>
            <a:lvl3pPr marL="533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809625" indent="0">
              <a:buFontTx/>
              <a:buNone/>
              <a:defRPr>
                <a:solidFill>
                  <a:schemeClr val="bg1"/>
                </a:solidFill>
              </a:defRPr>
            </a:lvl4pPr>
            <a:lvl5pPr marL="1077912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Slide Headline Moderate Length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et </a:t>
            </a:r>
            <a:r>
              <a:rPr lang="en-US" err="1"/>
              <a:t>usu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inermis</a:t>
            </a:r>
            <a:r>
              <a:rPr lang="en-US"/>
              <a:t>, </a:t>
            </a:r>
            <a:r>
              <a:rPr lang="en-US" err="1"/>
              <a:t>nec</a:t>
            </a:r>
            <a:r>
              <a:rPr lang="en-US"/>
              <a:t> ne </a:t>
            </a:r>
            <a:r>
              <a:rPr lang="en-US" err="1"/>
              <a:t>ullum</a:t>
            </a:r>
            <a:r>
              <a:rPr lang="en-US"/>
              <a:t> </a:t>
            </a:r>
            <a:r>
              <a:rPr lang="en-US" err="1"/>
              <a:t>cetero</a:t>
            </a:r>
            <a:r>
              <a:rPr lang="en-US"/>
              <a:t> </a:t>
            </a:r>
            <a:r>
              <a:rPr lang="en-US" err="1"/>
              <a:t>dissentiunt</a:t>
            </a:r>
            <a:r>
              <a:rPr lang="en-US"/>
              <a:t>, doming postulant </a:t>
            </a:r>
            <a:r>
              <a:rPr lang="en-US" err="1"/>
              <a:t>pri</a:t>
            </a:r>
            <a:r>
              <a:rPr lang="en-US"/>
              <a:t> ad. In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sapientem</a:t>
            </a:r>
            <a:r>
              <a:rPr lang="en-US"/>
              <a:t> per, cum at omnium </a:t>
            </a:r>
            <a:r>
              <a:rPr lang="en-US" err="1"/>
              <a:t>ancillae</a:t>
            </a:r>
            <a:r>
              <a:rPr lang="en-US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SPLI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88640"/>
            <a:ext cx="50759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196752"/>
            <a:ext cx="5075944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7448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104467" cy="6309319"/>
          </a:xfrm>
          <a:solidFill>
            <a:srgbClr val="B4BDC2"/>
          </a:solidFill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 SPLI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600056" y="706480"/>
            <a:ext cx="5075944" cy="509629"/>
          </a:xfrm>
        </p:spPr>
        <p:txBody>
          <a:bodyPr anchor="ctr">
            <a:normAutofit/>
          </a:bodyPr>
          <a:lstStyle>
            <a:lvl1pPr marL="0" indent="0">
              <a:buNone/>
              <a:defRPr sz="2200">
                <a:solidFill>
                  <a:srgbClr val="00405A"/>
                </a:solidFill>
              </a:defRPr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Slide </a:t>
            </a:r>
            <a:r>
              <a:rPr lang="en-US" err="1"/>
              <a:t>Subheadline</a:t>
            </a:r>
            <a:r>
              <a:rPr lang="en-US"/>
              <a:t> Moderate Length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88640"/>
            <a:ext cx="50759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/>
              <a:t>Slide Headline</a:t>
            </a:r>
            <a:endParaRPr lang="lt-LT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556792"/>
            <a:ext cx="5075944" cy="446449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07448" y="1290368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104467" cy="6309319"/>
          </a:xfrm>
          <a:solidFill>
            <a:srgbClr val="B4BDC2"/>
          </a:solidFill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ong &amp; Content SPLI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18534"/>
            <a:ext cx="5075944" cy="1088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/>
              <a:t>Slide Headline Two Lines Long One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556792"/>
            <a:ext cx="5075944" cy="446449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07448" y="1290368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104467" cy="6309319"/>
          </a:xfrm>
          <a:solidFill>
            <a:srgbClr val="B4BDC2"/>
          </a:solidFill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6267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88640"/>
            <a:ext cx="50759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196752"/>
            <a:ext cx="5075944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7448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8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600056" y="706480"/>
            <a:ext cx="5075944" cy="509629"/>
          </a:xfrm>
        </p:spPr>
        <p:txBody>
          <a:bodyPr anchor="ctr">
            <a:normAutofit/>
          </a:bodyPr>
          <a:lstStyle>
            <a:lvl1pPr marL="0" indent="0">
              <a:buNone/>
              <a:defRPr sz="2200">
                <a:solidFill>
                  <a:srgbClr val="00405A"/>
                </a:solidFill>
              </a:defRPr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Slide </a:t>
            </a:r>
            <a:r>
              <a:rPr lang="en-US" err="1"/>
              <a:t>Subheadline</a:t>
            </a:r>
            <a:r>
              <a:rPr lang="en-US"/>
              <a:t> Moderate Length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88640"/>
            <a:ext cx="50759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/>
              <a:t>Slide Headline</a:t>
            </a:r>
            <a:endParaRPr lang="lt-LT"/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556792"/>
            <a:ext cx="5075944" cy="446449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07448" y="1290368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816932"/>
            <a:ext cx="5544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6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Long &amp; Content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18534"/>
            <a:ext cx="5075944" cy="10885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/>
              <a:t>Slide Headline Two Lines Long One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556792"/>
            <a:ext cx="5075944" cy="446449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07448" y="1290368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0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&amp; Text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3888" y="1393403"/>
            <a:ext cx="3423103" cy="2280522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23887" y="3933056"/>
            <a:ext cx="3423104" cy="1781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38391" y="3933056"/>
            <a:ext cx="3423103" cy="17811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8252894" y="3933056"/>
            <a:ext cx="3423105" cy="1800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8252897" y="1393403"/>
            <a:ext cx="3423103" cy="2280522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438392" y="1393403"/>
            <a:ext cx="3423103" cy="2280522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3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&amp; Text x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3888" y="1393403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79966" y="1393403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336044" y="1393403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192121" y="1393403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23887" y="3030983"/>
            <a:ext cx="2376487" cy="26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479965" y="3030983"/>
            <a:ext cx="2376487" cy="26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330114" y="3050083"/>
            <a:ext cx="2376487" cy="26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9192121" y="3050083"/>
            <a:ext cx="2376487" cy="2683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3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 &amp; Text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3392" y="1391135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79470" y="1391135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335548" y="1391135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191625" y="1391135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1" y="2922676"/>
            <a:ext cx="2376487" cy="3980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Picture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479469" y="2922676"/>
            <a:ext cx="2376487" cy="3980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Picture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329618" y="2941776"/>
            <a:ext cx="2376487" cy="3980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Picture title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9191625" y="2941776"/>
            <a:ext cx="2376487" cy="3980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Picture title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23391" y="3767399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479469" y="3767399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335547" y="3767399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191624" y="3767399"/>
            <a:ext cx="2376487" cy="1368425"/>
          </a:xfrm>
          <a:solidFill>
            <a:srgbClr val="B4BDC2"/>
          </a:solidFill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23390" y="5298940"/>
            <a:ext cx="2376487" cy="3980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Picture title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3479468" y="5298940"/>
            <a:ext cx="2376487" cy="3980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Picture title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329617" y="5318040"/>
            <a:ext cx="2376487" cy="3980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Picture title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91624" y="5318040"/>
            <a:ext cx="2376487" cy="3980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66700" indent="0">
              <a:buNone/>
              <a:defRPr/>
            </a:lvl2pPr>
            <a:lvl3pPr marL="533400" indent="0">
              <a:buNone/>
              <a:defRPr/>
            </a:lvl3pPr>
            <a:lvl4pPr marL="80962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en-US"/>
              <a:t>Picture title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3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x4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887" y="2168952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479965" y="2168952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330114" y="2168952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192121" y="2168952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887" y="3248889"/>
            <a:ext cx="2376487" cy="1764288"/>
          </a:xfrm>
        </p:spPr>
        <p:txBody>
          <a:bodyPr lIns="0" rIns="0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138905" y="3248105"/>
            <a:ext cx="2376487" cy="1764288"/>
          </a:xfrm>
        </p:spPr>
        <p:txBody>
          <a:bodyPr lIns="0" rIns="0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486315" y="3248105"/>
            <a:ext cx="2376487" cy="1764288"/>
          </a:xfrm>
        </p:spPr>
        <p:txBody>
          <a:bodyPr lIns="0" rIns="0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12610" y="3248105"/>
            <a:ext cx="2376487" cy="1764288"/>
          </a:xfrm>
        </p:spPr>
        <p:txBody>
          <a:bodyPr lIns="0" rIns="0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x4 Cen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34264" y="2168952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260559" y="2168952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086854" y="2168952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913149" y="2168952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887" y="3248889"/>
            <a:ext cx="2376487" cy="1764288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138905" y="3248105"/>
            <a:ext cx="2376487" cy="1764288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486315" y="3248105"/>
            <a:ext cx="2376487" cy="1764288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12610" y="3248105"/>
            <a:ext cx="2376487" cy="1764288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0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x6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887" y="1574840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703511" y="1340768"/>
            <a:ext cx="4130021" cy="1296144"/>
          </a:xfrm>
        </p:spPr>
        <p:txBody>
          <a:bodyPr lIns="0" rIns="0" anchor="ctr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19012" y="3156897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698636" y="2922825"/>
            <a:ext cx="4130021" cy="1296144"/>
          </a:xfrm>
        </p:spPr>
        <p:txBody>
          <a:bodyPr lIns="0" rIns="0" anchor="ctr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9204" y="4738954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708828" y="4504882"/>
            <a:ext cx="4130021" cy="1296144"/>
          </a:xfrm>
        </p:spPr>
        <p:txBody>
          <a:bodyPr lIns="0" rIns="0" anchor="ctr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6454035" y="1574840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7533659" y="1340768"/>
            <a:ext cx="4130021" cy="1296144"/>
          </a:xfrm>
        </p:spPr>
        <p:txBody>
          <a:bodyPr lIns="0" rIns="0" anchor="ctr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6449160" y="3156897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7528784" y="2922825"/>
            <a:ext cx="4130021" cy="1296144"/>
          </a:xfrm>
        </p:spPr>
        <p:txBody>
          <a:bodyPr lIns="0" rIns="0" anchor="ctr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459352" y="4738954"/>
            <a:ext cx="828000" cy="828000"/>
          </a:xfrm>
          <a:noFill/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Icon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7538976" y="4504882"/>
            <a:ext cx="4130021" cy="1296144"/>
          </a:xfrm>
        </p:spPr>
        <p:txBody>
          <a:bodyPr lIns="0" rIns="0" anchor="ctr">
            <a:normAutofit/>
          </a:bodyPr>
          <a:lstStyle>
            <a:lvl1pPr marL="0" indent="0" algn="l">
              <a:spcAft>
                <a:spcPts val="600"/>
              </a:spcAft>
              <a:buNone/>
              <a:defRPr sz="1800" b="1"/>
            </a:lvl1pPr>
            <a:lvl2pPr marL="0" indent="0" algn="l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s x8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434264" y="1384609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260559" y="1384609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7086854" y="1384609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913149" y="1384609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887" y="2465513"/>
            <a:ext cx="2376487" cy="963487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138905" y="2464729"/>
            <a:ext cx="2376487" cy="963487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486315" y="2464729"/>
            <a:ext cx="2376487" cy="963487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12610" y="2464729"/>
            <a:ext cx="2376487" cy="963487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1434264" y="3760873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260559" y="3760873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086854" y="3760873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9913149" y="3760873"/>
            <a:ext cx="828000" cy="82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23887" y="4841777"/>
            <a:ext cx="2376487" cy="963487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9138905" y="4840993"/>
            <a:ext cx="2376487" cy="963487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486315" y="4840993"/>
            <a:ext cx="2376487" cy="963487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6312610" y="4840993"/>
            <a:ext cx="2376487" cy="963487"/>
          </a:xfrm>
        </p:spPr>
        <p:txBody>
          <a:bodyPr>
            <a:normAutofit/>
          </a:bodyPr>
          <a:lstStyle>
            <a:lvl1pPr marL="0" indent="0" algn="ctr">
              <a:spcAft>
                <a:spcPts val="600"/>
              </a:spcAft>
              <a:buNone/>
              <a:defRPr sz="1800" b="1"/>
            </a:lvl1pPr>
            <a:lvl2pPr marL="0" indent="0" algn="ctr">
              <a:spcAft>
                <a:spcPts val="600"/>
              </a:spcAft>
              <a:buNone/>
              <a:defRPr/>
            </a:lvl2pPr>
            <a:lvl3pPr marL="533400" indent="0" algn="ctr">
              <a:buNone/>
              <a:defRPr/>
            </a:lvl3pPr>
            <a:lvl4pPr marL="809625" indent="0" algn="ctr">
              <a:buNone/>
              <a:defRPr/>
            </a:lvl4pPr>
            <a:lvl5pPr marL="1077912" indent="0" algn="ctr">
              <a:buNone/>
              <a:defRPr/>
            </a:lvl5pPr>
          </a:lstStyle>
          <a:p>
            <a:pPr lvl="0"/>
            <a:r>
              <a:rPr lang="en-US"/>
              <a:t>Icon Headline</a:t>
            </a:r>
          </a:p>
          <a:p>
            <a:pPr lvl="1"/>
            <a:r>
              <a:rPr lang="en-US"/>
              <a:t>Body text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ople Photos x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53083" y="1921345"/>
            <a:ext cx="5256584" cy="3091831"/>
          </a:xfrm>
        </p:spPr>
        <p:txBody>
          <a:bodyPr anchor="ctr">
            <a:normAutofit/>
          </a:bodyPr>
          <a:lstStyle>
            <a:lvl1pPr marL="0" indent="0" algn="l">
              <a:spcAft>
                <a:spcPts val="0"/>
              </a:spcAft>
              <a:buNone/>
              <a:defRPr sz="2200" b="1"/>
            </a:lvl1pPr>
            <a:lvl2pPr marL="0" indent="0" algn="l">
              <a:buNone/>
              <a:defRPr sz="2000"/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22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Lorem ipsum dolor sit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amet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has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eruditi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epicurei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apeirian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at,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est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ridens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possim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probatus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eu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ut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sed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sumo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nibh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tollit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. In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esse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nemore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eos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cu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harum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repudiandae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nec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.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Quando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labores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corrumpit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eam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ut.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Vidit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magna posse id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vix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.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Habeo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dicit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temporibus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pro no.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03512" y="2000157"/>
            <a:ext cx="2934208" cy="2934208"/>
          </a:xfrm>
          <a:prstGeom prst="ellipse">
            <a:avLst/>
          </a:prstGeom>
          <a:noFill/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ople Photos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5459" y="1268760"/>
            <a:ext cx="2268000" cy="2268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684522" y="1268760"/>
            <a:ext cx="2268000" cy="2268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959990" y="1268760"/>
            <a:ext cx="2268000" cy="2268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85459" y="3757800"/>
            <a:ext cx="3168000" cy="63516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09990" y="3757800"/>
            <a:ext cx="3168000" cy="63516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85459" y="4469160"/>
            <a:ext cx="3168000" cy="1676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lang="en-US" sz="1400" dirty="0" smtClean="0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4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has </a:t>
            </a:r>
            <a:r>
              <a:rPr lang="en-US" sz="1400" err="1"/>
              <a:t>eruditi</a:t>
            </a:r>
            <a:r>
              <a:rPr lang="en-US" sz="1400"/>
              <a:t> </a:t>
            </a:r>
            <a:r>
              <a:rPr lang="en-US" sz="1400" err="1"/>
              <a:t>epicurei</a:t>
            </a:r>
            <a:r>
              <a:rPr lang="en-US" sz="1400"/>
              <a:t> </a:t>
            </a:r>
            <a:r>
              <a:rPr lang="en-US" sz="1400" err="1"/>
              <a:t>apeirian</a:t>
            </a:r>
            <a:r>
              <a:rPr lang="en-US" sz="1400"/>
              <a:t> at, </a:t>
            </a:r>
            <a:r>
              <a:rPr lang="en-US" sz="1400" err="1"/>
              <a:t>est</a:t>
            </a:r>
            <a:r>
              <a:rPr lang="en-US" sz="1400"/>
              <a:t> </a:t>
            </a:r>
            <a:r>
              <a:rPr lang="en-US" sz="1400" err="1"/>
              <a:t>ridens</a:t>
            </a:r>
            <a:r>
              <a:rPr lang="en-US" sz="1400"/>
              <a:t> </a:t>
            </a:r>
            <a:r>
              <a:rPr lang="en-US" sz="1400" err="1"/>
              <a:t>possim</a:t>
            </a:r>
            <a:r>
              <a:rPr lang="en-US" sz="1400"/>
              <a:t> </a:t>
            </a:r>
            <a:r>
              <a:rPr lang="en-US" sz="1400" err="1"/>
              <a:t>probatus</a:t>
            </a:r>
            <a:r>
              <a:rPr lang="en-US" sz="1400"/>
              <a:t> </a:t>
            </a:r>
            <a:r>
              <a:rPr lang="en-US" sz="1400" err="1"/>
              <a:t>eu</a:t>
            </a:r>
            <a:r>
              <a:rPr lang="en-US" sz="1400"/>
              <a:t>,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sumo </a:t>
            </a:r>
            <a:r>
              <a:rPr lang="en-US" sz="1400" err="1"/>
              <a:t>nibh</a:t>
            </a:r>
            <a:r>
              <a:rPr lang="en-US" sz="1400"/>
              <a:t> </a:t>
            </a:r>
            <a:r>
              <a:rPr lang="en-US" sz="1400" err="1"/>
              <a:t>tollit</a:t>
            </a:r>
            <a:r>
              <a:rPr lang="en-US" sz="1400"/>
              <a:t>. In </a:t>
            </a:r>
            <a:r>
              <a:rPr lang="en-US" sz="1400" err="1"/>
              <a:t>esse</a:t>
            </a:r>
            <a:r>
              <a:rPr lang="en-US" sz="1400"/>
              <a:t> </a:t>
            </a:r>
            <a:r>
              <a:rPr lang="en-US" sz="1400" err="1"/>
              <a:t>nemore</a:t>
            </a:r>
            <a:r>
              <a:rPr lang="en-US" sz="1400"/>
              <a:t> </a:t>
            </a:r>
            <a:r>
              <a:rPr lang="en-US" sz="1400" err="1"/>
              <a:t>eos</a:t>
            </a:r>
            <a:r>
              <a:rPr lang="en-US" sz="1400"/>
              <a:t>, cu </a:t>
            </a:r>
            <a:r>
              <a:rPr lang="en-US" sz="1400" err="1"/>
              <a:t>harum</a:t>
            </a:r>
            <a:r>
              <a:rPr lang="en-US" sz="1400"/>
              <a:t> </a:t>
            </a:r>
            <a:r>
              <a:rPr lang="en-US" sz="1400" err="1"/>
              <a:t>repudiandae</a:t>
            </a:r>
            <a:r>
              <a:rPr lang="en-US" sz="1400"/>
              <a:t> </a:t>
            </a:r>
            <a:r>
              <a:rPr lang="en-US" sz="1400" err="1"/>
              <a:t>nec</a:t>
            </a:r>
            <a:r>
              <a:rPr lang="en-US" sz="1400"/>
              <a:t>. </a:t>
            </a:r>
            <a:r>
              <a:rPr lang="en-US" sz="1400" err="1"/>
              <a:t>Quando</a:t>
            </a:r>
            <a:r>
              <a:rPr lang="en-US" sz="1400"/>
              <a:t> </a:t>
            </a:r>
            <a:r>
              <a:rPr lang="en-US" sz="1400" err="1"/>
              <a:t>labores</a:t>
            </a:r>
            <a:r>
              <a:rPr lang="en-US" sz="1400"/>
              <a:t> </a:t>
            </a:r>
            <a:r>
              <a:rPr lang="en-US" sz="1400" err="1"/>
              <a:t>corrumpit</a:t>
            </a:r>
            <a:r>
              <a:rPr lang="en-US" sz="1400"/>
              <a:t> </a:t>
            </a:r>
            <a:r>
              <a:rPr lang="en-US" sz="1400" err="1"/>
              <a:t>eam</a:t>
            </a:r>
            <a:r>
              <a:rPr lang="en-US" sz="1400"/>
              <a:t> </a:t>
            </a:r>
            <a:r>
              <a:rPr lang="en-US" sz="1400" err="1"/>
              <a:t>ut.</a:t>
            </a:r>
            <a:endParaRPr lang="en-US" sz="1400"/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509990" y="4469160"/>
            <a:ext cx="3168000" cy="1676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lang="en-US" sz="1400" dirty="0" smtClean="0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4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has </a:t>
            </a:r>
            <a:r>
              <a:rPr lang="en-US" sz="1400" err="1"/>
              <a:t>eruditi</a:t>
            </a:r>
            <a:r>
              <a:rPr lang="en-US" sz="1400"/>
              <a:t> </a:t>
            </a:r>
            <a:r>
              <a:rPr lang="en-US" sz="1400" err="1"/>
              <a:t>epicurei</a:t>
            </a:r>
            <a:r>
              <a:rPr lang="en-US" sz="1400"/>
              <a:t> </a:t>
            </a:r>
            <a:r>
              <a:rPr lang="en-US" sz="1400" err="1"/>
              <a:t>apeirian</a:t>
            </a:r>
            <a:r>
              <a:rPr lang="en-US" sz="1400"/>
              <a:t> at, </a:t>
            </a:r>
            <a:r>
              <a:rPr lang="en-US" sz="1400" err="1"/>
              <a:t>est</a:t>
            </a:r>
            <a:r>
              <a:rPr lang="en-US" sz="1400"/>
              <a:t> </a:t>
            </a:r>
            <a:r>
              <a:rPr lang="en-US" sz="1400" err="1"/>
              <a:t>ridens</a:t>
            </a:r>
            <a:r>
              <a:rPr lang="en-US" sz="1400"/>
              <a:t> </a:t>
            </a:r>
            <a:r>
              <a:rPr lang="en-US" sz="1400" err="1"/>
              <a:t>possim</a:t>
            </a:r>
            <a:r>
              <a:rPr lang="en-US" sz="1400"/>
              <a:t> </a:t>
            </a:r>
            <a:r>
              <a:rPr lang="en-US" sz="1400" err="1"/>
              <a:t>probatus</a:t>
            </a:r>
            <a:r>
              <a:rPr lang="en-US" sz="1400"/>
              <a:t> </a:t>
            </a:r>
            <a:r>
              <a:rPr lang="en-US" sz="1400" err="1"/>
              <a:t>eu</a:t>
            </a:r>
            <a:r>
              <a:rPr lang="en-US" sz="1400"/>
              <a:t>,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sumo </a:t>
            </a:r>
            <a:r>
              <a:rPr lang="en-US" sz="1400" err="1"/>
              <a:t>nibh</a:t>
            </a:r>
            <a:r>
              <a:rPr lang="en-US" sz="1400"/>
              <a:t> </a:t>
            </a:r>
            <a:r>
              <a:rPr lang="en-US" sz="1400" err="1"/>
              <a:t>tollit</a:t>
            </a:r>
            <a:r>
              <a:rPr lang="en-US" sz="1400"/>
              <a:t>. In </a:t>
            </a:r>
            <a:r>
              <a:rPr lang="en-US" sz="1400" err="1"/>
              <a:t>esse</a:t>
            </a:r>
            <a:r>
              <a:rPr lang="en-US" sz="1400"/>
              <a:t> </a:t>
            </a:r>
            <a:r>
              <a:rPr lang="en-US" sz="1400" err="1"/>
              <a:t>nemore</a:t>
            </a:r>
            <a:r>
              <a:rPr lang="en-US" sz="1400"/>
              <a:t> </a:t>
            </a:r>
            <a:r>
              <a:rPr lang="en-US" sz="1400" err="1"/>
              <a:t>eos</a:t>
            </a:r>
            <a:r>
              <a:rPr lang="en-US" sz="1400"/>
              <a:t>, cu </a:t>
            </a:r>
            <a:r>
              <a:rPr lang="en-US" sz="1400" err="1"/>
              <a:t>harum</a:t>
            </a:r>
            <a:r>
              <a:rPr lang="en-US" sz="1400"/>
              <a:t> </a:t>
            </a:r>
            <a:r>
              <a:rPr lang="en-US" sz="1400" err="1"/>
              <a:t>repudiandae</a:t>
            </a:r>
            <a:r>
              <a:rPr lang="en-US" sz="1400"/>
              <a:t> </a:t>
            </a:r>
            <a:r>
              <a:rPr lang="en-US" sz="1400" err="1"/>
              <a:t>nec</a:t>
            </a:r>
            <a:r>
              <a:rPr lang="en-US" sz="1400"/>
              <a:t>. </a:t>
            </a:r>
            <a:r>
              <a:rPr lang="en-US" sz="1400" err="1"/>
              <a:t>Quando</a:t>
            </a:r>
            <a:r>
              <a:rPr lang="en-US" sz="1400"/>
              <a:t> </a:t>
            </a:r>
            <a:r>
              <a:rPr lang="en-US" sz="1400" err="1"/>
              <a:t>labores</a:t>
            </a:r>
            <a:r>
              <a:rPr lang="en-US" sz="1400"/>
              <a:t> </a:t>
            </a:r>
            <a:r>
              <a:rPr lang="en-US" sz="1400" err="1"/>
              <a:t>corrumpit</a:t>
            </a:r>
            <a:r>
              <a:rPr lang="en-US" sz="1400"/>
              <a:t> </a:t>
            </a:r>
            <a:r>
              <a:rPr lang="en-US" sz="1400" err="1"/>
              <a:t>eam</a:t>
            </a:r>
            <a:r>
              <a:rPr lang="en-US" sz="1400"/>
              <a:t> </a:t>
            </a:r>
            <a:r>
              <a:rPr lang="en-US" sz="1400" err="1"/>
              <a:t>ut.</a:t>
            </a:r>
            <a:endParaRPr lang="en-US" sz="140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8234521" y="3757800"/>
            <a:ext cx="3168000" cy="63516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234521" y="4469160"/>
            <a:ext cx="3168000" cy="1676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lang="en-US" sz="1400" dirty="0" smtClean="0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4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has </a:t>
            </a:r>
            <a:r>
              <a:rPr lang="en-US" sz="1400" err="1"/>
              <a:t>eruditi</a:t>
            </a:r>
            <a:r>
              <a:rPr lang="en-US" sz="1400"/>
              <a:t> </a:t>
            </a:r>
            <a:r>
              <a:rPr lang="en-US" sz="1400" err="1"/>
              <a:t>epicurei</a:t>
            </a:r>
            <a:r>
              <a:rPr lang="en-US" sz="1400"/>
              <a:t> </a:t>
            </a:r>
            <a:r>
              <a:rPr lang="en-US" sz="1400" err="1"/>
              <a:t>apeirian</a:t>
            </a:r>
            <a:r>
              <a:rPr lang="en-US" sz="1400"/>
              <a:t> at, </a:t>
            </a:r>
            <a:r>
              <a:rPr lang="en-US" sz="1400" err="1"/>
              <a:t>est</a:t>
            </a:r>
            <a:r>
              <a:rPr lang="en-US" sz="1400"/>
              <a:t> </a:t>
            </a:r>
            <a:r>
              <a:rPr lang="en-US" sz="1400" err="1"/>
              <a:t>ridens</a:t>
            </a:r>
            <a:r>
              <a:rPr lang="en-US" sz="1400"/>
              <a:t> </a:t>
            </a:r>
            <a:r>
              <a:rPr lang="en-US" sz="1400" err="1"/>
              <a:t>possim</a:t>
            </a:r>
            <a:r>
              <a:rPr lang="en-US" sz="1400"/>
              <a:t> </a:t>
            </a:r>
            <a:r>
              <a:rPr lang="en-US" sz="1400" err="1"/>
              <a:t>probatus</a:t>
            </a:r>
            <a:r>
              <a:rPr lang="en-US" sz="1400"/>
              <a:t> </a:t>
            </a:r>
            <a:r>
              <a:rPr lang="en-US" sz="1400" err="1"/>
              <a:t>eu</a:t>
            </a:r>
            <a:r>
              <a:rPr lang="en-US" sz="1400"/>
              <a:t>,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sumo </a:t>
            </a:r>
            <a:r>
              <a:rPr lang="en-US" sz="1400" err="1"/>
              <a:t>nibh</a:t>
            </a:r>
            <a:r>
              <a:rPr lang="en-US" sz="1400"/>
              <a:t> </a:t>
            </a:r>
            <a:r>
              <a:rPr lang="en-US" sz="1400" err="1"/>
              <a:t>tollit</a:t>
            </a:r>
            <a:r>
              <a:rPr lang="en-US" sz="1400"/>
              <a:t>. In </a:t>
            </a:r>
            <a:r>
              <a:rPr lang="en-US" sz="1400" err="1"/>
              <a:t>esse</a:t>
            </a:r>
            <a:r>
              <a:rPr lang="en-US" sz="1400"/>
              <a:t> </a:t>
            </a:r>
            <a:r>
              <a:rPr lang="en-US" sz="1400" err="1"/>
              <a:t>nemore</a:t>
            </a:r>
            <a:r>
              <a:rPr lang="en-US" sz="1400"/>
              <a:t> </a:t>
            </a:r>
            <a:r>
              <a:rPr lang="en-US" sz="1400" err="1"/>
              <a:t>eos</a:t>
            </a:r>
            <a:r>
              <a:rPr lang="en-US" sz="1400"/>
              <a:t>, cu </a:t>
            </a:r>
            <a:r>
              <a:rPr lang="en-US" sz="1400" err="1"/>
              <a:t>harum</a:t>
            </a:r>
            <a:r>
              <a:rPr lang="en-US" sz="1400"/>
              <a:t> </a:t>
            </a:r>
            <a:r>
              <a:rPr lang="en-US" sz="1400" err="1"/>
              <a:t>repudiandae</a:t>
            </a:r>
            <a:r>
              <a:rPr lang="en-US" sz="1400"/>
              <a:t> </a:t>
            </a:r>
            <a:r>
              <a:rPr lang="en-US" sz="1400" err="1"/>
              <a:t>nec</a:t>
            </a:r>
            <a:r>
              <a:rPr lang="en-US" sz="1400"/>
              <a:t>. </a:t>
            </a:r>
            <a:r>
              <a:rPr lang="en-US" sz="1400" err="1"/>
              <a:t>Quando</a:t>
            </a:r>
            <a:r>
              <a:rPr lang="en-US" sz="1400"/>
              <a:t> </a:t>
            </a:r>
            <a:r>
              <a:rPr lang="en-US" sz="1400" err="1"/>
              <a:t>labores</a:t>
            </a:r>
            <a:r>
              <a:rPr lang="en-US" sz="1400"/>
              <a:t> </a:t>
            </a:r>
            <a:r>
              <a:rPr lang="en-US" sz="1400" err="1"/>
              <a:t>corrumpit</a:t>
            </a:r>
            <a:r>
              <a:rPr lang="en-US" sz="1400"/>
              <a:t> </a:t>
            </a:r>
            <a:r>
              <a:rPr lang="en-US" sz="1400" err="1"/>
              <a:t>eam</a:t>
            </a:r>
            <a:r>
              <a:rPr lang="en-US" sz="1400"/>
              <a:t> </a:t>
            </a:r>
            <a:r>
              <a:rPr lang="en-US" sz="1400" err="1"/>
              <a:t>ut.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6681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2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ople Photos x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87279" y="1196752"/>
            <a:ext cx="1656000" cy="1656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95609" y="2994870"/>
            <a:ext cx="2439340" cy="506138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1400" b="1"/>
            </a:lvl1pPr>
            <a:lvl2pPr marL="0" indent="0" algn="ctr">
              <a:buNone/>
              <a:defRPr sz="12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  <a:endParaRPr lang="en-US" sz="140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898298" y="1196752"/>
            <a:ext cx="1656000" cy="1656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3506628" y="2994870"/>
            <a:ext cx="2439340" cy="506138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1400" b="1"/>
            </a:lvl1pPr>
            <a:lvl2pPr marL="0" indent="0" algn="ctr">
              <a:buNone/>
              <a:defRPr sz="12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  <a:endParaRPr lang="en-US" sz="1400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509317" y="1196752"/>
            <a:ext cx="1656000" cy="1656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117647" y="2994870"/>
            <a:ext cx="2439340" cy="506138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1400" b="1"/>
            </a:lvl1pPr>
            <a:lvl2pPr marL="0" indent="0" algn="ctr">
              <a:buNone/>
              <a:defRPr sz="12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  <a:endParaRPr lang="en-US" sz="140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120336" y="1196752"/>
            <a:ext cx="1656000" cy="1656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8728666" y="2994870"/>
            <a:ext cx="2439340" cy="506138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1400" b="1"/>
            </a:lvl1pPr>
            <a:lvl2pPr marL="0" indent="0" algn="ctr">
              <a:buNone/>
              <a:defRPr sz="12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  <a:endParaRPr lang="en-US" sz="140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287279" y="3717032"/>
            <a:ext cx="1656000" cy="1656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895609" y="5515150"/>
            <a:ext cx="2439340" cy="506138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1400" b="1"/>
            </a:lvl1pPr>
            <a:lvl2pPr marL="0" indent="0" algn="ctr">
              <a:buNone/>
              <a:defRPr sz="12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  <a:endParaRPr lang="en-US" sz="140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898298" y="3717032"/>
            <a:ext cx="1656000" cy="1656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3506628" y="5515150"/>
            <a:ext cx="2439340" cy="506138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1400" b="1"/>
            </a:lvl1pPr>
            <a:lvl2pPr marL="0" indent="0" algn="ctr">
              <a:buNone/>
              <a:defRPr sz="12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  <a:endParaRPr lang="en-US" sz="140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6509317" y="3717032"/>
            <a:ext cx="1656000" cy="1656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117647" y="5515150"/>
            <a:ext cx="2439340" cy="506138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1400" b="1"/>
            </a:lvl1pPr>
            <a:lvl2pPr marL="0" indent="0" algn="ctr">
              <a:buNone/>
              <a:defRPr sz="12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  <a:endParaRPr lang="en-US" sz="1400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9120336" y="3717032"/>
            <a:ext cx="1656000" cy="1656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728666" y="5515150"/>
            <a:ext cx="2439340" cy="506138"/>
          </a:xfrm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1400" b="1"/>
            </a:lvl1pPr>
            <a:lvl2pPr marL="0" indent="0" algn="ctr">
              <a:buNone/>
              <a:defRPr sz="12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  <a:endParaRPr lang="en-US" sz="140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6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binar Presenters x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53083" y="1608745"/>
            <a:ext cx="5256584" cy="3091831"/>
          </a:xfrm>
        </p:spPr>
        <p:txBody>
          <a:bodyPr anchor="ctr">
            <a:noAutofit/>
          </a:bodyPr>
          <a:lstStyle>
            <a:lvl1pPr marL="0" indent="0" algn="l">
              <a:spcAft>
                <a:spcPts val="0"/>
              </a:spcAft>
              <a:buNone/>
              <a:defRPr sz="2400" b="1"/>
            </a:lvl1pPr>
            <a:lvl2pPr marL="0" indent="0" algn="l">
              <a:buNone/>
              <a:defRPr sz="2200"/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9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Lorem ipsum dolor sit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amet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has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eruditi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epicurei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apeirian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at,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est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ridens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possim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probatus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eu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ut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sed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sumo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nibh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tollit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. In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esse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nemore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eos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cu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harum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repudiandae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nec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.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Quando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labores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corrumpit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eam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ut.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Vidit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magna posse id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vix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.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Habeo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dicit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temporibus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pro no.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03512" y="1687556"/>
            <a:ext cx="2934208" cy="2934208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binar Presenters x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2625269" y="838200"/>
            <a:ext cx="2268000" cy="2268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2175269" y="3327240"/>
            <a:ext cx="3168000" cy="63516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7264200" y="838200"/>
            <a:ext cx="2268000" cy="2268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6814200" y="3327240"/>
            <a:ext cx="3168000" cy="63516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2175269" y="4038600"/>
            <a:ext cx="3168000" cy="1676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lang="en-US" sz="1400" dirty="0" smtClean="0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4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has </a:t>
            </a:r>
            <a:r>
              <a:rPr lang="en-US" sz="1400" err="1"/>
              <a:t>eruditi</a:t>
            </a:r>
            <a:r>
              <a:rPr lang="en-US" sz="1400"/>
              <a:t> </a:t>
            </a:r>
            <a:r>
              <a:rPr lang="en-US" sz="1400" err="1"/>
              <a:t>epicurei</a:t>
            </a:r>
            <a:r>
              <a:rPr lang="en-US" sz="1400"/>
              <a:t> </a:t>
            </a:r>
            <a:r>
              <a:rPr lang="en-US" sz="1400" err="1"/>
              <a:t>apeirian</a:t>
            </a:r>
            <a:r>
              <a:rPr lang="en-US" sz="1400"/>
              <a:t> at, </a:t>
            </a:r>
            <a:r>
              <a:rPr lang="en-US" sz="1400" err="1"/>
              <a:t>est</a:t>
            </a:r>
            <a:r>
              <a:rPr lang="en-US" sz="1400"/>
              <a:t> </a:t>
            </a:r>
            <a:r>
              <a:rPr lang="en-US" sz="1400" err="1"/>
              <a:t>ridens</a:t>
            </a:r>
            <a:r>
              <a:rPr lang="en-US" sz="1400"/>
              <a:t> </a:t>
            </a:r>
            <a:r>
              <a:rPr lang="en-US" sz="1400" err="1"/>
              <a:t>possim</a:t>
            </a:r>
            <a:r>
              <a:rPr lang="en-US" sz="1400"/>
              <a:t> </a:t>
            </a:r>
            <a:r>
              <a:rPr lang="en-US" sz="1400" err="1"/>
              <a:t>probatus</a:t>
            </a:r>
            <a:r>
              <a:rPr lang="en-US" sz="1400"/>
              <a:t> </a:t>
            </a:r>
            <a:r>
              <a:rPr lang="en-US" sz="1400" err="1"/>
              <a:t>eu</a:t>
            </a:r>
            <a:r>
              <a:rPr lang="en-US" sz="1400"/>
              <a:t>,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sumo </a:t>
            </a:r>
            <a:r>
              <a:rPr lang="en-US" sz="1400" err="1"/>
              <a:t>nibh</a:t>
            </a:r>
            <a:r>
              <a:rPr lang="en-US" sz="1400"/>
              <a:t> </a:t>
            </a:r>
            <a:r>
              <a:rPr lang="en-US" sz="1400" err="1"/>
              <a:t>tollit</a:t>
            </a:r>
            <a:r>
              <a:rPr lang="en-US" sz="1400"/>
              <a:t>. In </a:t>
            </a:r>
            <a:r>
              <a:rPr lang="en-US" sz="1400" err="1"/>
              <a:t>esse</a:t>
            </a:r>
            <a:r>
              <a:rPr lang="en-US" sz="1400"/>
              <a:t> </a:t>
            </a:r>
            <a:r>
              <a:rPr lang="en-US" sz="1400" err="1"/>
              <a:t>nemore</a:t>
            </a:r>
            <a:r>
              <a:rPr lang="en-US" sz="1400"/>
              <a:t> </a:t>
            </a:r>
            <a:r>
              <a:rPr lang="en-US" sz="1400" err="1"/>
              <a:t>eos</a:t>
            </a:r>
            <a:r>
              <a:rPr lang="en-US" sz="1400"/>
              <a:t>, cu </a:t>
            </a:r>
            <a:r>
              <a:rPr lang="en-US" sz="1400" err="1"/>
              <a:t>harum</a:t>
            </a:r>
            <a:r>
              <a:rPr lang="en-US" sz="1400"/>
              <a:t> </a:t>
            </a:r>
            <a:r>
              <a:rPr lang="en-US" sz="1400" err="1"/>
              <a:t>repudiandae</a:t>
            </a:r>
            <a:r>
              <a:rPr lang="en-US" sz="1400"/>
              <a:t> </a:t>
            </a:r>
            <a:r>
              <a:rPr lang="en-US" sz="1400" err="1"/>
              <a:t>nec</a:t>
            </a:r>
            <a:r>
              <a:rPr lang="en-US" sz="1400"/>
              <a:t>. </a:t>
            </a:r>
            <a:r>
              <a:rPr lang="en-US" sz="1400" err="1"/>
              <a:t>Quando</a:t>
            </a:r>
            <a:r>
              <a:rPr lang="en-US" sz="1400"/>
              <a:t> </a:t>
            </a:r>
            <a:r>
              <a:rPr lang="en-US" sz="1400" err="1"/>
              <a:t>labores</a:t>
            </a:r>
            <a:r>
              <a:rPr lang="en-US" sz="1400"/>
              <a:t> </a:t>
            </a:r>
            <a:r>
              <a:rPr lang="en-US" sz="1400" err="1"/>
              <a:t>corrumpit</a:t>
            </a:r>
            <a:r>
              <a:rPr lang="en-US" sz="1400"/>
              <a:t> </a:t>
            </a:r>
            <a:r>
              <a:rPr lang="en-US" sz="1400" err="1"/>
              <a:t>eam</a:t>
            </a:r>
            <a:r>
              <a:rPr lang="en-US" sz="1400"/>
              <a:t> </a:t>
            </a:r>
            <a:r>
              <a:rPr lang="en-US" sz="1400" err="1"/>
              <a:t>ut.</a:t>
            </a:r>
            <a:endParaRPr lang="en-US" sz="140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814200" y="4038600"/>
            <a:ext cx="3168000" cy="1676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1400" b="0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4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has </a:t>
            </a:r>
            <a:r>
              <a:rPr lang="en-US" sz="1400" err="1"/>
              <a:t>eruditi</a:t>
            </a:r>
            <a:r>
              <a:rPr lang="en-US" sz="1400"/>
              <a:t> </a:t>
            </a:r>
            <a:r>
              <a:rPr lang="en-US" sz="1400" err="1"/>
              <a:t>epicurei</a:t>
            </a:r>
            <a:r>
              <a:rPr lang="en-US" sz="1400"/>
              <a:t> </a:t>
            </a:r>
            <a:r>
              <a:rPr lang="en-US" sz="1400" err="1"/>
              <a:t>apeirian</a:t>
            </a:r>
            <a:r>
              <a:rPr lang="en-US" sz="1400"/>
              <a:t> at, </a:t>
            </a:r>
            <a:r>
              <a:rPr lang="en-US" sz="1400" err="1"/>
              <a:t>est</a:t>
            </a:r>
            <a:r>
              <a:rPr lang="en-US" sz="1400"/>
              <a:t> </a:t>
            </a:r>
            <a:r>
              <a:rPr lang="en-US" sz="1400" err="1"/>
              <a:t>ridens</a:t>
            </a:r>
            <a:r>
              <a:rPr lang="en-US" sz="1400"/>
              <a:t> </a:t>
            </a:r>
            <a:r>
              <a:rPr lang="en-US" sz="1400" err="1"/>
              <a:t>possim</a:t>
            </a:r>
            <a:r>
              <a:rPr lang="en-US" sz="1400"/>
              <a:t> </a:t>
            </a:r>
            <a:r>
              <a:rPr lang="en-US" sz="1400" err="1"/>
              <a:t>probatus</a:t>
            </a:r>
            <a:r>
              <a:rPr lang="en-US" sz="1400"/>
              <a:t> </a:t>
            </a:r>
            <a:r>
              <a:rPr lang="en-US" sz="1400" err="1"/>
              <a:t>eu</a:t>
            </a:r>
            <a:r>
              <a:rPr lang="en-US" sz="1400"/>
              <a:t>,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sumo </a:t>
            </a:r>
            <a:r>
              <a:rPr lang="en-US" sz="1400" err="1"/>
              <a:t>nibh</a:t>
            </a:r>
            <a:r>
              <a:rPr lang="en-US" sz="1400"/>
              <a:t> </a:t>
            </a:r>
            <a:r>
              <a:rPr lang="en-US" sz="1400" err="1"/>
              <a:t>tollit</a:t>
            </a:r>
            <a:r>
              <a:rPr lang="en-US" sz="1400"/>
              <a:t>. In </a:t>
            </a:r>
            <a:r>
              <a:rPr lang="en-US" sz="1400" err="1"/>
              <a:t>esse</a:t>
            </a:r>
            <a:r>
              <a:rPr lang="en-US" sz="1400"/>
              <a:t> </a:t>
            </a:r>
            <a:r>
              <a:rPr lang="en-US" sz="1400" err="1"/>
              <a:t>nemore</a:t>
            </a:r>
            <a:r>
              <a:rPr lang="en-US" sz="1400"/>
              <a:t> </a:t>
            </a:r>
            <a:r>
              <a:rPr lang="en-US" sz="1400" err="1"/>
              <a:t>eos</a:t>
            </a:r>
            <a:r>
              <a:rPr lang="en-US" sz="1400"/>
              <a:t>, cu </a:t>
            </a:r>
            <a:r>
              <a:rPr lang="en-US" sz="1400" err="1"/>
              <a:t>harum</a:t>
            </a:r>
            <a:r>
              <a:rPr lang="en-US" sz="1400"/>
              <a:t> </a:t>
            </a:r>
            <a:r>
              <a:rPr lang="en-US" sz="1400" err="1"/>
              <a:t>repudiandae</a:t>
            </a:r>
            <a:r>
              <a:rPr lang="en-US" sz="1400"/>
              <a:t> </a:t>
            </a:r>
            <a:r>
              <a:rPr lang="en-US" sz="1400" err="1"/>
              <a:t>nec</a:t>
            </a:r>
            <a:r>
              <a:rPr lang="en-US" sz="1400"/>
              <a:t>. </a:t>
            </a:r>
            <a:r>
              <a:rPr lang="en-US" sz="1400" err="1"/>
              <a:t>Quando</a:t>
            </a:r>
            <a:r>
              <a:rPr lang="en-US" sz="1400"/>
              <a:t> </a:t>
            </a:r>
            <a:r>
              <a:rPr lang="en-US" sz="1400" err="1"/>
              <a:t>labores</a:t>
            </a:r>
            <a:r>
              <a:rPr lang="en-US" sz="1400"/>
              <a:t> </a:t>
            </a:r>
            <a:r>
              <a:rPr lang="en-US" sz="1400" err="1"/>
              <a:t>corrumpit</a:t>
            </a:r>
            <a:r>
              <a:rPr lang="en-US" sz="1400"/>
              <a:t> </a:t>
            </a:r>
            <a:r>
              <a:rPr lang="en-US" sz="1400" err="1"/>
              <a:t>eam</a:t>
            </a:r>
            <a:r>
              <a:rPr lang="en-US" sz="1400"/>
              <a:t> </a:t>
            </a:r>
            <a:r>
              <a:rPr lang="en-US" sz="1400" err="1"/>
              <a:t>ut.</a:t>
            </a:r>
            <a:endParaRPr lang="en-US" sz="140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6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binar Presenters 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235459" y="838200"/>
            <a:ext cx="2268000" cy="2268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684522" y="838200"/>
            <a:ext cx="2268000" cy="2268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959990" y="838200"/>
            <a:ext cx="2268000" cy="226800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Photo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85459" y="3327240"/>
            <a:ext cx="3168000" cy="63516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509990" y="3327240"/>
            <a:ext cx="3168000" cy="63516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785459" y="4038600"/>
            <a:ext cx="3168000" cy="1676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lang="en-US" sz="1400" dirty="0" smtClean="0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4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has </a:t>
            </a:r>
            <a:r>
              <a:rPr lang="en-US" sz="1400" err="1"/>
              <a:t>eruditi</a:t>
            </a:r>
            <a:r>
              <a:rPr lang="en-US" sz="1400"/>
              <a:t> </a:t>
            </a:r>
            <a:r>
              <a:rPr lang="en-US" sz="1400" err="1"/>
              <a:t>epicurei</a:t>
            </a:r>
            <a:r>
              <a:rPr lang="en-US" sz="1400"/>
              <a:t> </a:t>
            </a:r>
            <a:r>
              <a:rPr lang="en-US" sz="1400" err="1"/>
              <a:t>apeirian</a:t>
            </a:r>
            <a:r>
              <a:rPr lang="en-US" sz="1400"/>
              <a:t> at, </a:t>
            </a:r>
            <a:r>
              <a:rPr lang="en-US" sz="1400" err="1"/>
              <a:t>est</a:t>
            </a:r>
            <a:r>
              <a:rPr lang="en-US" sz="1400"/>
              <a:t> </a:t>
            </a:r>
            <a:r>
              <a:rPr lang="en-US" sz="1400" err="1"/>
              <a:t>ridens</a:t>
            </a:r>
            <a:r>
              <a:rPr lang="en-US" sz="1400"/>
              <a:t> </a:t>
            </a:r>
            <a:r>
              <a:rPr lang="en-US" sz="1400" err="1"/>
              <a:t>possim</a:t>
            </a:r>
            <a:r>
              <a:rPr lang="en-US" sz="1400"/>
              <a:t> </a:t>
            </a:r>
            <a:r>
              <a:rPr lang="en-US" sz="1400" err="1"/>
              <a:t>probatus</a:t>
            </a:r>
            <a:r>
              <a:rPr lang="en-US" sz="1400"/>
              <a:t> </a:t>
            </a:r>
            <a:r>
              <a:rPr lang="en-US" sz="1400" err="1"/>
              <a:t>eu</a:t>
            </a:r>
            <a:r>
              <a:rPr lang="en-US" sz="1400"/>
              <a:t>,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sumo </a:t>
            </a:r>
            <a:r>
              <a:rPr lang="en-US" sz="1400" err="1"/>
              <a:t>nibh</a:t>
            </a:r>
            <a:r>
              <a:rPr lang="en-US" sz="1400"/>
              <a:t> </a:t>
            </a:r>
            <a:r>
              <a:rPr lang="en-US" sz="1400" err="1"/>
              <a:t>tollit</a:t>
            </a:r>
            <a:r>
              <a:rPr lang="en-US" sz="1400"/>
              <a:t>. In </a:t>
            </a:r>
            <a:r>
              <a:rPr lang="en-US" sz="1400" err="1"/>
              <a:t>esse</a:t>
            </a:r>
            <a:r>
              <a:rPr lang="en-US" sz="1400"/>
              <a:t> </a:t>
            </a:r>
            <a:r>
              <a:rPr lang="en-US" sz="1400" err="1"/>
              <a:t>nemore</a:t>
            </a:r>
            <a:r>
              <a:rPr lang="en-US" sz="1400"/>
              <a:t> </a:t>
            </a:r>
            <a:r>
              <a:rPr lang="en-US" sz="1400" err="1"/>
              <a:t>eos</a:t>
            </a:r>
            <a:r>
              <a:rPr lang="en-US" sz="1400"/>
              <a:t>, cu </a:t>
            </a:r>
            <a:r>
              <a:rPr lang="en-US" sz="1400" err="1"/>
              <a:t>harum</a:t>
            </a:r>
            <a:r>
              <a:rPr lang="en-US" sz="1400"/>
              <a:t> </a:t>
            </a:r>
            <a:r>
              <a:rPr lang="en-US" sz="1400" err="1"/>
              <a:t>repudiandae</a:t>
            </a:r>
            <a:r>
              <a:rPr lang="en-US" sz="1400"/>
              <a:t> </a:t>
            </a:r>
            <a:r>
              <a:rPr lang="en-US" sz="1400" err="1"/>
              <a:t>nec</a:t>
            </a:r>
            <a:r>
              <a:rPr lang="en-US" sz="1400"/>
              <a:t>. </a:t>
            </a:r>
            <a:r>
              <a:rPr lang="en-US" sz="1400" err="1"/>
              <a:t>Quando</a:t>
            </a:r>
            <a:r>
              <a:rPr lang="en-US" sz="1400"/>
              <a:t> </a:t>
            </a:r>
            <a:r>
              <a:rPr lang="en-US" sz="1400" err="1"/>
              <a:t>labores</a:t>
            </a:r>
            <a:r>
              <a:rPr lang="en-US" sz="1400"/>
              <a:t> </a:t>
            </a:r>
            <a:r>
              <a:rPr lang="en-US" sz="1400" err="1"/>
              <a:t>corrumpit</a:t>
            </a:r>
            <a:r>
              <a:rPr lang="en-US" sz="1400"/>
              <a:t> </a:t>
            </a:r>
            <a:r>
              <a:rPr lang="en-US" sz="1400" err="1"/>
              <a:t>eam</a:t>
            </a:r>
            <a:r>
              <a:rPr lang="en-US" sz="1400"/>
              <a:t> </a:t>
            </a:r>
            <a:r>
              <a:rPr lang="en-US" sz="1400" err="1"/>
              <a:t>ut.</a:t>
            </a:r>
            <a:endParaRPr lang="en-US" sz="140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4509990" y="4038600"/>
            <a:ext cx="3168000" cy="1676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lang="en-US" sz="1400" dirty="0" smtClean="0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4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has </a:t>
            </a:r>
            <a:r>
              <a:rPr lang="en-US" sz="1400" err="1"/>
              <a:t>eruditi</a:t>
            </a:r>
            <a:r>
              <a:rPr lang="en-US" sz="1400"/>
              <a:t> </a:t>
            </a:r>
            <a:r>
              <a:rPr lang="en-US" sz="1400" err="1"/>
              <a:t>epicurei</a:t>
            </a:r>
            <a:r>
              <a:rPr lang="en-US" sz="1400"/>
              <a:t> </a:t>
            </a:r>
            <a:r>
              <a:rPr lang="en-US" sz="1400" err="1"/>
              <a:t>apeirian</a:t>
            </a:r>
            <a:r>
              <a:rPr lang="en-US" sz="1400"/>
              <a:t> at, </a:t>
            </a:r>
            <a:r>
              <a:rPr lang="en-US" sz="1400" err="1"/>
              <a:t>est</a:t>
            </a:r>
            <a:r>
              <a:rPr lang="en-US" sz="1400"/>
              <a:t> </a:t>
            </a:r>
            <a:r>
              <a:rPr lang="en-US" sz="1400" err="1"/>
              <a:t>ridens</a:t>
            </a:r>
            <a:r>
              <a:rPr lang="en-US" sz="1400"/>
              <a:t> </a:t>
            </a:r>
            <a:r>
              <a:rPr lang="en-US" sz="1400" err="1"/>
              <a:t>possim</a:t>
            </a:r>
            <a:r>
              <a:rPr lang="en-US" sz="1400"/>
              <a:t> </a:t>
            </a:r>
            <a:r>
              <a:rPr lang="en-US" sz="1400" err="1"/>
              <a:t>probatus</a:t>
            </a:r>
            <a:r>
              <a:rPr lang="en-US" sz="1400"/>
              <a:t> </a:t>
            </a:r>
            <a:r>
              <a:rPr lang="en-US" sz="1400" err="1"/>
              <a:t>eu</a:t>
            </a:r>
            <a:r>
              <a:rPr lang="en-US" sz="1400"/>
              <a:t>,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sumo </a:t>
            </a:r>
            <a:r>
              <a:rPr lang="en-US" sz="1400" err="1"/>
              <a:t>nibh</a:t>
            </a:r>
            <a:r>
              <a:rPr lang="en-US" sz="1400"/>
              <a:t> </a:t>
            </a:r>
            <a:r>
              <a:rPr lang="en-US" sz="1400" err="1"/>
              <a:t>tollit</a:t>
            </a:r>
            <a:r>
              <a:rPr lang="en-US" sz="1400"/>
              <a:t>. In </a:t>
            </a:r>
            <a:r>
              <a:rPr lang="en-US" sz="1400" err="1"/>
              <a:t>esse</a:t>
            </a:r>
            <a:r>
              <a:rPr lang="en-US" sz="1400"/>
              <a:t> </a:t>
            </a:r>
            <a:r>
              <a:rPr lang="en-US" sz="1400" err="1"/>
              <a:t>nemore</a:t>
            </a:r>
            <a:r>
              <a:rPr lang="en-US" sz="1400"/>
              <a:t> </a:t>
            </a:r>
            <a:r>
              <a:rPr lang="en-US" sz="1400" err="1"/>
              <a:t>eos</a:t>
            </a:r>
            <a:r>
              <a:rPr lang="en-US" sz="1400"/>
              <a:t>, cu </a:t>
            </a:r>
            <a:r>
              <a:rPr lang="en-US" sz="1400" err="1"/>
              <a:t>harum</a:t>
            </a:r>
            <a:r>
              <a:rPr lang="en-US" sz="1400"/>
              <a:t> </a:t>
            </a:r>
            <a:r>
              <a:rPr lang="en-US" sz="1400" err="1"/>
              <a:t>repudiandae</a:t>
            </a:r>
            <a:r>
              <a:rPr lang="en-US" sz="1400"/>
              <a:t> </a:t>
            </a:r>
            <a:r>
              <a:rPr lang="en-US" sz="1400" err="1"/>
              <a:t>nec</a:t>
            </a:r>
            <a:r>
              <a:rPr lang="en-US" sz="1400"/>
              <a:t>. </a:t>
            </a:r>
            <a:r>
              <a:rPr lang="en-US" sz="1400" err="1"/>
              <a:t>Quando</a:t>
            </a:r>
            <a:r>
              <a:rPr lang="en-US" sz="1400"/>
              <a:t> </a:t>
            </a:r>
            <a:r>
              <a:rPr lang="en-US" sz="1400" err="1"/>
              <a:t>labores</a:t>
            </a:r>
            <a:r>
              <a:rPr lang="en-US" sz="1400"/>
              <a:t> </a:t>
            </a:r>
            <a:r>
              <a:rPr lang="en-US" sz="1400" err="1"/>
              <a:t>corrumpit</a:t>
            </a:r>
            <a:r>
              <a:rPr lang="en-US" sz="1400"/>
              <a:t> </a:t>
            </a:r>
            <a:r>
              <a:rPr lang="en-US" sz="1400" err="1"/>
              <a:t>eam</a:t>
            </a:r>
            <a:r>
              <a:rPr lang="en-US" sz="1400"/>
              <a:t> </a:t>
            </a:r>
            <a:r>
              <a:rPr lang="en-US" sz="1400" err="1"/>
              <a:t>ut.</a:t>
            </a:r>
            <a:endParaRPr lang="en-US" sz="140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8234521" y="3327240"/>
            <a:ext cx="3168000" cy="63516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sz="1800" b="1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/>
            </a:lvl3pPr>
          </a:lstStyle>
          <a:p>
            <a:pPr lvl="0"/>
            <a:r>
              <a:rPr lang="en-US"/>
              <a:t>Name Surname</a:t>
            </a:r>
          </a:p>
          <a:p>
            <a:pPr lvl="1"/>
            <a:r>
              <a:rPr lang="en-US"/>
              <a:t>Job Position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8234521" y="4038600"/>
            <a:ext cx="3168000" cy="1676400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None/>
              <a:defRPr lang="en-US" sz="1400" dirty="0" smtClean="0"/>
            </a:lvl1pPr>
            <a:lvl2pPr marL="0" indent="0" algn="ctr">
              <a:buNone/>
              <a:defRPr sz="1600"/>
            </a:lvl2pPr>
            <a:lvl3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4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has </a:t>
            </a:r>
            <a:r>
              <a:rPr lang="en-US" sz="1400" err="1"/>
              <a:t>eruditi</a:t>
            </a:r>
            <a:r>
              <a:rPr lang="en-US" sz="1400"/>
              <a:t> </a:t>
            </a:r>
            <a:r>
              <a:rPr lang="en-US" sz="1400" err="1"/>
              <a:t>epicurei</a:t>
            </a:r>
            <a:r>
              <a:rPr lang="en-US" sz="1400"/>
              <a:t> </a:t>
            </a:r>
            <a:r>
              <a:rPr lang="en-US" sz="1400" err="1"/>
              <a:t>apeirian</a:t>
            </a:r>
            <a:r>
              <a:rPr lang="en-US" sz="1400"/>
              <a:t> at, </a:t>
            </a:r>
            <a:r>
              <a:rPr lang="en-US" sz="1400" err="1"/>
              <a:t>est</a:t>
            </a:r>
            <a:r>
              <a:rPr lang="en-US" sz="1400"/>
              <a:t> </a:t>
            </a:r>
            <a:r>
              <a:rPr lang="en-US" sz="1400" err="1"/>
              <a:t>ridens</a:t>
            </a:r>
            <a:r>
              <a:rPr lang="en-US" sz="1400"/>
              <a:t> </a:t>
            </a:r>
            <a:r>
              <a:rPr lang="en-US" sz="1400" err="1"/>
              <a:t>possim</a:t>
            </a:r>
            <a:r>
              <a:rPr lang="en-US" sz="1400"/>
              <a:t> </a:t>
            </a:r>
            <a:r>
              <a:rPr lang="en-US" sz="1400" err="1"/>
              <a:t>probatus</a:t>
            </a:r>
            <a:r>
              <a:rPr lang="en-US" sz="1400"/>
              <a:t> </a:t>
            </a:r>
            <a:r>
              <a:rPr lang="en-US" sz="1400" err="1"/>
              <a:t>eu</a:t>
            </a:r>
            <a:r>
              <a:rPr lang="en-US" sz="1400"/>
              <a:t>, </a:t>
            </a:r>
            <a:r>
              <a:rPr lang="en-US" sz="1400" err="1"/>
              <a:t>ut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sumo </a:t>
            </a:r>
            <a:r>
              <a:rPr lang="en-US" sz="1400" err="1"/>
              <a:t>nibh</a:t>
            </a:r>
            <a:r>
              <a:rPr lang="en-US" sz="1400"/>
              <a:t> </a:t>
            </a:r>
            <a:r>
              <a:rPr lang="en-US" sz="1400" err="1"/>
              <a:t>tollit</a:t>
            </a:r>
            <a:r>
              <a:rPr lang="en-US" sz="1400"/>
              <a:t>. In </a:t>
            </a:r>
            <a:r>
              <a:rPr lang="en-US" sz="1400" err="1"/>
              <a:t>esse</a:t>
            </a:r>
            <a:r>
              <a:rPr lang="en-US" sz="1400"/>
              <a:t> </a:t>
            </a:r>
            <a:r>
              <a:rPr lang="en-US" sz="1400" err="1"/>
              <a:t>nemore</a:t>
            </a:r>
            <a:r>
              <a:rPr lang="en-US" sz="1400"/>
              <a:t> </a:t>
            </a:r>
            <a:r>
              <a:rPr lang="en-US" sz="1400" err="1"/>
              <a:t>eos</a:t>
            </a:r>
            <a:r>
              <a:rPr lang="en-US" sz="1400"/>
              <a:t>, cu </a:t>
            </a:r>
            <a:r>
              <a:rPr lang="en-US" sz="1400" err="1"/>
              <a:t>harum</a:t>
            </a:r>
            <a:r>
              <a:rPr lang="en-US" sz="1400"/>
              <a:t> </a:t>
            </a:r>
            <a:r>
              <a:rPr lang="en-US" sz="1400" err="1"/>
              <a:t>repudiandae</a:t>
            </a:r>
            <a:r>
              <a:rPr lang="en-US" sz="1400"/>
              <a:t> </a:t>
            </a:r>
            <a:r>
              <a:rPr lang="en-US" sz="1400" err="1"/>
              <a:t>nec</a:t>
            </a:r>
            <a:r>
              <a:rPr lang="en-US" sz="1400"/>
              <a:t>. </a:t>
            </a:r>
            <a:r>
              <a:rPr lang="en-US" sz="1400" err="1"/>
              <a:t>Quando</a:t>
            </a:r>
            <a:r>
              <a:rPr lang="en-US" sz="1400"/>
              <a:t> </a:t>
            </a:r>
            <a:r>
              <a:rPr lang="en-US" sz="1400" err="1"/>
              <a:t>labores</a:t>
            </a:r>
            <a:r>
              <a:rPr lang="en-US" sz="1400"/>
              <a:t> </a:t>
            </a:r>
            <a:r>
              <a:rPr lang="en-US" sz="1400" err="1"/>
              <a:t>corrumpit</a:t>
            </a:r>
            <a:r>
              <a:rPr lang="en-US" sz="1400"/>
              <a:t> </a:t>
            </a:r>
            <a:r>
              <a:rPr lang="en-US" sz="1400" err="1"/>
              <a:t>eam</a:t>
            </a:r>
            <a:r>
              <a:rPr lang="en-US" sz="1400"/>
              <a:t> </a:t>
            </a:r>
            <a:r>
              <a:rPr lang="en-US" sz="1400" err="1"/>
              <a:t>ut.</a:t>
            </a:r>
            <a:endParaRPr lang="en-US" sz="1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5153083" y="1921345"/>
            <a:ext cx="5256584" cy="3091831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1600" b="0"/>
            </a:lvl1pPr>
            <a:lvl2pPr marL="0" indent="0" algn="l">
              <a:buNone/>
              <a:defRPr sz="1400" b="1"/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 sz="2200"/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“Lorem ipsum dolor sit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amet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id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vel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debitis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deleniti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adversarium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dicit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euismod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ei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cum. Semper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commodo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scribentur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usu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te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ei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idque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possit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legendos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has. Duo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rebum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facete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denique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in,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ea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nihil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volutpat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suavitate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usu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malis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omnesque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no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mel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.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Eum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integre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dolorum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repudiandae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ea.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Eu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cum minimum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nominavi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appellantur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eu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mel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timeam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ceteros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, sit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paulo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probatus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</a:t>
            </a:r>
            <a:r>
              <a:rPr lang="en-US" sz="1800" err="1">
                <a:solidFill>
                  <a:srgbClr val="536873"/>
                </a:solidFill>
                <a:latin typeface="Arial" panose="020B0604020202020204" pitchFamily="34" charset="0"/>
              </a:rPr>
              <a:t>aliquando</a:t>
            </a: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 et.”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None/>
              <a:tabLst/>
              <a:defRPr/>
            </a:pPr>
            <a:r>
              <a:rPr lang="en-US" sz="1800">
                <a:solidFill>
                  <a:srgbClr val="536873"/>
                </a:solidFill>
                <a:latin typeface="Arial" panose="020B0604020202020204" pitchFamily="34" charset="0"/>
              </a:rPr>
              <a:t>Name Surname, Job Title, Company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03512" y="2000157"/>
            <a:ext cx="2934208" cy="2934208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1" y="188640"/>
            <a:ext cx="91804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9912609" y="188640"/>
            <a:ext cx="1656000" cy="692696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91804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9912609" y="188640"/>
            <a:ext cx="1656000" cy="692696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5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Text Spl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6000" y="188640"/>
            <a:ext cx="91804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  <p:sp>
        <p:nvSpPr>
          <p:cNvPr id="8" name="Rectangle 7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3392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9912609" y="188640"/>
            <a:ext cx="1656000" cy="692696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16000" y="1196752"/>
            <a:ext cx="5309067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>
                <a:solidFill>
                  <a:srgbClr val="536873"/>
                </a:solidFill>
              </a:defRPr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400"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2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sp>
        <p:nvSpPr>
          <p:cNvPr id="15" name="Content Placeholder 10"/>
          <p:cNvSpPr>
            <a:spLocks noGrp="1"/>
          </p:cNvSpPr>
          <p:nvPr>
            <p:ph sz="quarter" idx="22" hasCustomPrompt="1"/>
          </p:nvPr>
        </p:nvSpPr>
        <p:spPr>
          <a:xfrm>
            <a:off x="6366933" y="1196752"/>
            <a:ext cx="5309067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>
                <a:solidFill>
                  <a:srgbClr val="536873"/>
                </a:solidFill>
              </a:defRPr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400"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2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4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 - 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62" y="1988840"/>
            <a:ext cx="1340875" cy="40896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64025" y="4363888"/>
            <a:ext cx="4463950" cy="6492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email@adform.com</a:t>
            </a:r>
          </a:p>
        </p:txBody>
      </p:sp>
    </p:spTree>
    <p:extLst>
      <p:ext uri="{BB962C8B-B14F-4D97-AF65-F5344CB8AC3E}">
        <p14:creationId xmlns:p14="http://schemas.microsoft.com/office/powerpoint/2010/main" val="4443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 slide - Questi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62" y="1988840"/>
            <a:ext cx="1340875" cy="40896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64025" y="4363888"/>
            <a:ext cx="4463950" cy="6492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email@adform.com</a:t>
            </a:r>
          </a:p>
        </p:txBody>
      </p:sp>
    </p:spTree>
    <p:extLst>
      <p:ext uri="{BB962C8B-B14F-4D97-AF65-F5344CB8AC3E}">
        <p14:creationId xmlns:p14="http://schemas.microsoft.com/office/powerpoint/2010/main" val="111752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" y="0"/>
            <a:ext cx="6083763" cy="630931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H="1">
            <a:off x="0" y="0"/>
            <a:ext cx="6084272" cy="6312218"/>
          </a:xfrm>
          <a:prstGeom prst="rect">
            <a:avLst/>
          </a:prstGeom>
          <a:solidFill>
            <a:schemeClr val="tx2">
              <a:alpha val="20000"/>
            </a:schemeClr>
          </a:solidFill>
          <a:ln w="127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88640"/>
            <a:ext cx="50759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196752"/>
            <a:ext cx="5075944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95959"/>
              </a:solidFill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07448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12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816932"/>
            <a:ext cx="5544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3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Content SPLIT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600056" y="188640"/>
            <a:ext cx="507594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</a:t>
            </a:r>
            <a:endParaRPr lang="lt-L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600056" y="1196752"/>
            <a:ext cx="5075944" cy="4824536"/>
          </a:xfrm>
        </p:spPr>
        <p:txBody>
          <a:bodyPr/>
          <a:lstStyle>
            <a:lvl1pPr>
              <a:spcAft>
                <a:spcPts val="1200"/>
              </a:spcAft>
              <a:buSzPct val="110000"/>
              <a:defRPr sz="2000"/>
            </a:lvl1pPr>
            <a:lvl2pPr marL="5349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800"/>
            </a:lvl2pPr>
            <a:lvl3pPr marL="801688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 sz="1600"/>
            </a:lvl3pPr>
            <a:lvl4pPr marL="1077913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4pPr>
            <a:lvl5pPr marL="1346200" indent="-268288">
              <a:spcAft>
                <a:spcPts val="1200"/>
              </a:spcAft>
              <a:buSzPct val="130000"/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12192000" cy="54868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7448" y="914399"/>
            <a:ext cx="453600" cy="50400"/>
          </a:xfrm>
          <a:prstGeom prst="rect">
            <a:avLst/>
          </a:prstGeom>
          <a:solidFill>
            <a:srgbClr val="B4BDC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104467" cy="6309319"/>
          </a:xfrm>
          <a:solidFill>
            <a:srgbClr val="B4BDC2"/>
          </a:solidFill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6445543"/>
            <a:ext cx="791999" cy="24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 txBox="1">
            <a:spLocks noGrp="1"/>
          </p:cNvSpPr>
          <p:nvPr>
            <p:ph type="title"/>
          </p:nvPr>
        </p:nvSpPr>
        <p:spPr>
          <a:xfrm>
            <a:off x="2193726" y="1091654"/>
            <a:ext cx="7804549" cy="1138536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5484"/>
            </a:lvl1pPr>
          </a:lstStyle>
          <a:p>
            <a:r>
              <a:t>Tekst tytułowy</a:t>
            </a:r>
          </a:p>
        </p:txBody>
      </p:sp>
      <p:sp>
        <p:nvSpPr>
          <p:cNvPr id="57" name="Treść - poziom 1…"/>
          <p:cNvSpPr txBox="1">
            <a:spLocks noGrp="1"/>
          </p:cNvSpPr>
          <p:nvPr>
            <p:ph type="body" sz="half" idx="1"/>
          </p:nvPr>
        </p:nvSpPr>
        <p:spPr>
          <a:xfrm>
            <a:off x="2193726" y="2230190"/>
            <a:ext cx="7804549" cy="3315147"/>
          </a:xfrm>
          <a:prstGeom prst="rect">
            <a:avLst/>
          </a:prstGeom>
        </p:spPr>
        <p:txBody>
          <a:bodyPr lIns="38100" tIns="38100" rIns="38100" bIns="38100"/>
          <a:lstStyle>
            <a:lvl1pPr marL="295165" indent="-295165">
              <a:defRPr sz="2391"/>
            </a:lvl1pPr>
            <a:lvl2pPr marL="607693" indent="-295165">
              <a:defRPr sz="2391"/>
            </a:lvl2pPr>
            <a:lvl3pPr marL="920221" indent="-295165">
              <a:defRPr sz="2391"/>
            </a:lvl3pPr>
            <a:lvl4pPr marL="1232749" indent="-295165">
              <a:defRPr sz="2391"/>
            </a:lvl4pPr>
            <a:lvl5pPr marL="1545277" indent="-295165">
              <a:defRPr sz="2391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Numer slajdu"/>
          <p:cNvSpPr txBox="1">
            <a:spLocks noGrp="1"/>
          </p:cNvSpPr>
          <p:nvPr>
            <p:ph type="sldNum" sz="quarter" idx="2"/>
          </p:nvPr>
        </p:nvSpPr>
        <p:spPr>
          <a:xfrm>
            <a:off x="5943946" y="5736208"/>
            <a:ext cx="295180" cy="223243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 sz="1125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677372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3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7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816932"/>
            <a:ext cx="5544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dform 4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5400" y="2420888"/>
            <a:ext cx="5544616" cy="1224136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600" b="1" i="0" cap="none" baseline="0">
                <a:ln w="19050"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/>
              <a:t>Title of the Presentation Two Lines Long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95400" y="3825119"/>
            <a:ext cx="5544616" cy="828018"/>
          </a:xfrm>
        </p:spPr>
        <p:txBody>
          <a:bodyPr/>
          <a:lstStyle>
            <a:lvl1pPr marL="0" indent="0">
              <a:spcAft>
                <a:spcPts val="600"/>
              </a:spcAft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Surname, Job Title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568609" y="6401097"/>
            <a:ext cx="4320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8EEC99-1FDA-4432-A23E-99D030E44F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20688"/>
            <a:ext cx="1340875" cy="4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000" y="1196752"/>
            <a:ext cx="111600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endParaRPr lang="en-US"/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2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</a:p>
          <a:p>
            <a:pPr lvl="3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 </a:t>
            </a:r>
          </a:p>
          <a:p>
            <a:pPr lvl="4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utinam</a:t>
            </a:r>
            <a:r>
              <a:rPr lang="en-US"/>
              <a:t> oblique </a:t>
            </a:r>
            <a:r>
              <a:rPr lang="en-US" err="1"/>
              <a:t>ocurreret</a:t>
            </a:r>
            <a:r>
              <a:rPr lang="en-US"/>
              <a:t>,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postea</a:t>
            </a:r>
            <a:r>
              <a:rPr lang="en-US"/>
              <a:t> </a:t>
            </a:r>
            <a:r>
              <a:rPr lang="en-US" err="1"/>
              <a:t>laboramus</a:t>
            </a:r>
            <a:r>
              <a:rPr lang="en-US"/>
              <a:t> in vis, pro </a:t>
            </a:r>
            <a:r>
              <a:rPr lang="en-US" err="1"/>
              <a:t>ei</a:t>
            </a:r>
            <a:r>
              <a:rPr lang="en-US"/>
              <a:t> </a:t>
            </a:r>
            <a:r>
              <a:rPr lang="en-US" err="1"/>
              <a:t>doctus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concludaturque</a:t>
            </a:r>
            <a:r>
              <a:rPr lang="en-US"/>
              <a:t>.</a:t>
            </a:r>
            <a:endParaRPr lang="lt-L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6000" y="188640"/>
            <a:ext cx="11160000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Slide Headline Moderate Length</a:t>
            </a:r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3639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072" r:id="rId2"/>
    <p:sldLayoutId id="2147484119" r:id="rId3"/>
    <p:sldLayoutId id="2147484055" r:id="rId4"/>
    <p:sldLayoutId id="2147484056" r:id="rId5"/>
    <p:sldLayoutId id="2147484076" r:id="rId6"/>
    <p:sldLayoutId id="2147484071" r:id="rId7"/>
    <p:sldLayoutId id="2147484074" r:id="rId8"/>
    <p:sldLayoutId id="2147484075" r:id="rId9"/>
    <p:sldLayoutId id="2147484107" r:id="rId10"/>
    <p:sldLayoutId id="2147484108" r:id="rId11"/>
    <p:sldLayoutId id="2147484109" r:id="rId12"/>
    <p:sldLayoutId id="2147484110" r:id="rId13"/>
    <p:sldLayoutId id="2147484111" r:id="rId14"/>
    <p:sldLayoutId id="2147484112" r:id="rId15"/>
    <p:sldLayoutId id="2147484113" r:id="rId16"/>
    <p:sldLayoutId id="2147484114" r:id="rId17"/>
    <p:sldLayoutId id="2147484115" r:id="rId18"/>
    <p:sldLayoutId id="2147484116" r:id="rId19"/>
    <p:sldLayoutId id="2147484117" r:id="rId20"/>
    <p:sldLayoutId id="2147484118" r:id="rId21"/>
    <p:sldLayoutId id="2147484105" r:id="rId22"/>
    <p:sldLayoutId id="2147484121" r:id="rId23"/>
    <p:sldLayoutId id="2147484120" r:id="rId24"/>
    <p:sldLayoutId id="2147484057" r:id="rId25"/>
    <p:sldLayoutId id="2147484059" r:id="rId26"/>
    <p:sldLayoutId id="2147484098" r:id="rId27"/>
    <p:sldLayoutId id="2147484077" r:id="rId28"/>
    <p:sldLayoutId id="2147484060" r:id="rId29"/>
    <p:sldLayoutId id="2147484061" r:id="rId30"/>
    <p:sldLayoutId id="2147484078" r:id="rId31"/>
    <p:sldLayoutId id="2147484062" r:id="rId32"/>
    <p:sldLayoutId id="2147484065" r:id="rId33"/>
    <p:sldLayoutId id="2147484081" r:id="rId34"/>
    <p:sldLayoutId id="2147484079" r:id="rId35"/>
    <p:sldLayoutId id="2147484080" r:id="rId36"/>
    <p:sldLayoutId id="2147484106" r:id="rId37"/>
    <p:sldLayoutId id="2147484063" r:id="rId38"/>
    <p:sldLayoutId id="2147484064" r:id="rId39"/>
    <p:sldLayoutId id="2147484102" r:id="rId40"/>
    <p:sldLayoutId id="2147484083" r:id="rId41"/>
    <p:sldLayoutId id="2147484082" r:id="rId42"/>
    <p:sldLayoutId id="2147484088" r:id="rId43"/>
    <p:sldLayoutId id="2147484085" r:id="rId44"/>
    <p:sldLayoutId id="2147484084" r:id="rId45"/>
    <p:sldLayoutId id="2147484086" r:id="rId46"/>
    <p:sldLayoutId id="2147484087" r:id="rId47"/>
    <p:sldLayoutId id="2147484091" r:id="rId48"/>
    <p:sldLayoutId id="2147484089" r:id="rId49"/>
    <p:sldLayoutId id="2147484092" r:id="rId50"/>
    <p:sldLayoutId id="2147484099" r:id="rId51"/>
    <p:sldLayoutId id="2147484100" r:id="rId52"/>
    <p:sldLayoutId id="2147484101" r:id="rId53"/>
    <p:sldLayoutId id="2147484093" r:id="rId54"/>
    <p:sldLayoutId id="2147484094" r:id="rId55"/>
    <p:sldLayoutId id="2147484095" r:id="rId56"/>
    <p:sldLayoutId id="2147484066" r:id="rId57"/>
    <p:sldLayoutId id="2147484067" r:id="rId58"/>
    <p:sldLayoutId id="2147484122" r:id="rId59"/>
    <p:sldLayoutId id="2147484123" r:id="rId60"/>
    <p:sldLayoutId id="2147484125" r:id="rId6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 cap="none" baseline="0">
          <a:solidFill>
            <a:srgbClr val="003C5A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66700" indent="-266700" algn="l" defTabSz="914400" rtl="0" eaLnBrk="1" latinLnBrk="0" hangingPunct="1">
        <a:spcBef>
          <a:spcPts val="0"/>
        </a:spcBef>
        <a:spcAft>
          <a:spcPts val="1200"/>
        </a:spcAft>
        <a:buClr>
          <a:srgbClr val="003C5A"/>
        </a:buClr>
        <a:buFont typeface="Arial" panose="020B0604020202020204" pitchFamily="34" charset="0"/>
        <a:buChar char="•"/>
        <a:defRPr sz="2000" kern="1200" baseline="0">
          <a:solidFill>
            <a:srgbClr val="53687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34988" indent="-268288" algn="l" defTabSz="914400" rtl="0" eaLnBrk="1" latinLnBrk="0" hangingPunct="1">
        <a:spcBef>
          <a:spcPts val="0"/>
        </a:spcBef>
        <a:spcAft>
          <a:spcPts val="1200"/>
        </a:spcAft>
        <a:buClr>
          <a:srgbClr val="003C5A"/>
        </a:buClr>
        <a:buSzPct val="130000"/>
        <a:buFont typeface="Arial" panose="020B0604020202020204" pitchFamily="34" charset="0"/>
        <a:buChar char="-"/>
        <a:defRPr sz="1800" kern="1200" baseline="0">
          <a:solidFill>
            <a:srgbClr val="53687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01688" indent="-268288" algn="l" defTabSz="914400" rtl="0" eaLnBrk="1" latinLnBrk="0" hangingPunct="1">
        <a:spcBef>
          <a:spcPts val="0"/>
        </a:spcBef>
        <a:spcAft>
          <a:spcPts val="1200"/>
        </a:spcAft>
        <a:buClr>
          <a:srgbClr val="003C5A"/>
        </a:buClr>
        <a:buSzPct val="130000"/>
        <a:buFont typeface="Arial" panose="020B0604020202020204" pitchFamily="34" charset="0"/>
        <a:buChar char="-"/>
        <a:defRPr sz="1600" kern="1200" baseline="0">
          <a:solidFill>
            <a:srgbClr val="53687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77913" indent="-268288" algn="l" defTabSz="914400" rtl="0" eaLnBrk="1" latinLnBrk="0" hangingPunct="1">
        <a:spcBef>
          <a:spcPts val="0"/>
        </a:spcBef>
        <a:spcAft>
          <a:spcPts val="1200"/>
        </a:spcAft>
        <a:buClr>
          <a:srgbClr val="003C5A"/>
        </a:buClr>
        <a:buSzPct val="130000"/>
        <a:buFont typeface="Arial" panose="020B0604020202020204" pitchFamily="34" charset="0"/>
        <a:buChar char="-"/>
        <a:defRPr sz="1400" kern="1200" baseline="0">
          <a:solidFill>
            <a:srgbClr val="53687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46200" indent="-268288" algn="l" defTabSz="914400" rtl="0" eaLnBrk="1" latinLnBrk="0" hangingPunct="1">
        <a:spcBef>
          <a:spcPts val="0"/>
        </a:spcBef>
        <a:spcAft>
          <a:spcPts val="1200"/>
        </a:spcAft>
        <a:buClr>
          <a:srgbClr val="003C5A"/>
        </a:buClr>
        <a:buSzPct val="130000"/>
        <a:buFont typeface="Arial" panose="020B0604020202020204" pitchFamily="34" charset="0"/>
        <a:buChar char="-"/>
        <a:defRPr sz="1200" kern="1200" baseline="0">
          <a:solidFill>
            <a:srgbClr val="536873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4" pos="7287">
          <p15:clr>
            <a:srgbClr val="F26B43"/>
          </p15:clr>
        </p15:guide>
        <p15:guide id="5" pos="393">
          <p15:clr>
            <a:srgbClr val="F26B43"/>
          </p15:clr>
        </p15:guide>
        <p15:guide id="6" pos="4021">
          <p15:clr>
            <a:srgbClr val="F26B43"/>
          </p15:clr>
        </p15:guide>
        <p15:guide id="7" pos="365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sv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FE7F-AC8F-A646-939A-31031BCF2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104" y="1113259"/>
            <a:ext cx="5525802" cy="2117839"/>
          </a:xfrm>
        </p:spPr>
        <p:txBody>
          <a:bodyPr/>
          <a:lstStyle/>
          <a:p>
            <a:r>
              <a:rPr lang="en-GB"/>
              <a:t>RTB Bid Landscape</a:t>
            </a:r>
            <a:br>
              <a:rPr lang="en-GB"/>
            </a:br>
            <a:r>
              <a:rPr lang="en-GB"/>
              <a:t>survival models powered by bitmaps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574DE-9F49-0F43-A34F-06E55574F8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400" y="3825119"/>
            <a:ext cx="9580393" cy="18440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2400" err="1">
                <a:latin typeface="Arial"/>
                <a:cs typeface="Arial"/>
              </a:rPr>
              <a:t>Łukasz</a:t>
            </a:r>
            <a:r>
              <a:rPr lang="en-GB" sz="2400">
                <a:latin typeface="Arial"/>
                <a:cs typeface="Arial"/>
              </a:rPr>
              <a:t> Mączewski</a:t>
            </a:r>
            <a:r>
              <a:rPr lang="en-GB">
                <a:latin typeface="Arial"/>
                <a:cs typeface="Arial"/>
              </a:rPr>
              <a:t>          Senior Data Scientist</a:t>
            </a:r>
            <a:endParaRPr lang="en-GB" err="1">
              <a:latin typeface="Arial"/>
              <a:cs typeface="Arial"/>
            </a:endParaRPr>
          </a:p>
          <a:p>
            <a:r>
              <a:rPr lang="en-GB" sz="2400">
                <a:latin typeface="Arial"/>
                <a:cs typeface="Arial"/>
              </a:rPr>
              <a:t>Przemysław Piotrowski</a:t>
            </a:r>
            <a:r>
              <a:rPr lang="en-GB">
                <a:latin typeface="Arial"/>
                <a:cs typeface="Arial"/>
              </a:rPr>
              <a:t>  Senior Data Engineer</a:t>
            </a:r>
            <a:endParaRPr lang="en-GB"/>
          </a:p>
          <a:p>
            <a:endParaRPr lang="en-GB">
              <a:latin typeface="Arial"/>
              <a:cs typeface="Arial"/>
            </a:endParaRPr>
          </a:p>
          <a:p>
            <a:r>
              <a:rPr lang="en-GB">
                <a:latin typeface="Arial"/>
                <a:cs typeface="Arial"/>
              </a:rPr>
              <a:t>AI&amp;Analytics, </a:t>
            </a:r>
            <a:r>
              <a:rPr lang="en-GB" err="1">
                <a:latin typeface="Arial"/>
                <a:cs typeface="Arial"/>
              </a:rPr>
              <a:t>Adform</a:t>
            </a:r>
            <a:endParaRPr lang="en-GB"/>
          </a:p>
          <a:p>
            <a:r>
              <a:rPr lang="en-GB">
                <a:latin typeface="Arial"/>
                <a:cs typeface="Arial"/>
              </a:rPr>
              <a:t>14.05.2019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C8C7A-062C-4246-A001-C0DBE0A2B7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8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DC49-29C4-7E41-8063-FCAB9706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Discovering knowledge from massive RTB data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8ED10-7FBE-904E-B4ED-3B7C59B1E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236D2368-40B8-2946-B5A9-FD6C82B79868}"/>
              </a:ext>
            </a:extLst>
          </p:cNvPr>
          <p:cNvGraphicFramePr/>
          <p:nvPr/>
        </p:nvGraphicFramePr>
        <p:xfrm>
          <a:off x="72550" y="1988840"/>
          <a:ext cx="12024000" cy="201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B2E05F6-9ACD-ED43-B7C4-54ED345AC5FA}"/>
              </a:ext>
            </a:extLst>
          </p:cNvPr>
          <p:cNvSpPr txBox="1"/>
          <p:nvPr/>
        </p:nvSpPr>
        <p:spPr>
          <a:xfrm>
            <a:off x="4822826" y="1173478"/>
            <a:ext cx="2523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/>
              <a:t>Data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09D3F5-2A2A-3E41-8621-F60A8737BCD1}"/>
              </a:ext>
            </a:extLst>
          </p:cNvPr>
          <p:cNvSpPr txBox="1"/>
          <p:nvPr/>
        </p:nvSpPr>
        <p:spPr>
          <a:xfrm>
            <a:off x="4068109" y="5092726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/>
              <a:t>Reduction of dimensionality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1739BB-0402-0B4B-BC3E-DEFE5C388E58}"/>
              </a:ext>
            </a:extLst>
          </p:cNvPr>
          <p:cNvSpPr txBox="1"/>
          <p:nvPr/>
        </p:nvSpPr>
        <p:spPr>
          <a:xfrm>
            <a:off x="4331804" y="4296982"/>
            <a:ext cx="3089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/>
              <a:t>Preselection of features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D95DB7-012C-F245-A4D1-91B3C592AA18}"/>
              </a:ext>
            </a:extLst>
          </p:cNvPr>
          <p:cNvSpPr txBox="1"/>
          <p:nvPr/>
        </p:nvSpPr>
        <p:spPr>
          <a:xfrm>
            <a:off x="9347094" y="4296982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/>
              <a:t>Regularisation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6B5310-C2E0-884D-823A-90E5F4FFC899}"/>
              </a:ext>
            </a:extLst>
          </p:cNvPr>
          <p:cNvSpPr txBox="1"/>
          <p:nvPr/>
        </p:nvSpPr>
        <p:spPr>
          <a:xfrm>
            <a:off x="942037" y="4296982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/>
              <a:t>Data sampling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BA6F1D-21EA-0143-A5A4-FB0A55F9AEB3}"/>
              </a:ext>
            </a:extLst>
          </p:cNvPr>
          <p:cNvSpPr txBox="1"/>
          <p:nvPr/>
        </p:nvSpPr>
        <p:spPr>
          <a:xfrm>
            <a:off x="9240494" y="5092726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/>
              <a:t>Cross validation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EEB590-64BE-FA4E-AAE0-7C1BAA945175}"/>
              </a:ext>
            </a:extLst>
          </p:cNvPr>
          <p:cNvSpPr txBox="1"/>
          <p:nvPr/>
        </p:nvSpPr>
        <p:spPr>
          <a:xfrm>
            <a:off x="1091116" y="5104415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err="1"/>
              <a:t>Ensembling</a:t>
            </a:r>
            <a:endParaRPr lang="en-GB" sz="2000" b="1"/>
          </a:p>
        </p:txBody>
      </p:sp>
    </p:spTree>
    <p:extLst>
      <p:ext uri="{BB962C8B-B14F-4D97-AF65-F5344CB8AC3E}">
        <p14:creationId xmlns:p14="http://schemas.microsoft.com/office/powerpoint/2010/main" val="42802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F3D3-370B-6647-84EE-0B087390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RTB models 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817E1-B7F6-F748-9E8E-150AEC1D9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F40C534-0851-8B49-A595-57B463EC8D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014794"/>
              </p:ext>
            </p:extLst>
          </p:nvPr>
        </p:nvGraphicFramePr>
        <p:xfrm>
          <a:off x="1199456" y="800708"/>
          <a:ext cx="979308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77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D5838-80EE-0B4F-9712-12DC6491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Adform machine learning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2F02-6E82-314E-ABA3-6AC193875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07F6B0B-25D0-694E-B547-AED504E8670C}"/>
              </a:ext>
            </a:extLst>
          </p:cNvPr>
          <p:cNvGraphicFramePr>
            <a:graphicFrameLocks/>
          </p:cNvGraphicFramePr>
          <p:nvPr/>
        </p:nvGraphicFramePr>
        <p:xfrm>
          <a:off x="6245" y="1160748"/>
          <a:ext cx="23820636" cy="4680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2968E9-0AAE-4644-AE15-052659A027AA}"/>
              </a:ext>
            </a:extLst>
          </p:cNvPr>
          <p:cNvSpPr txBox="1"/>
          <p:nvPr/>
        </p:nvSpPr>
        <p:spPr>
          <a:xfrm>
            <a:off x="407988" y="4617132"/>
            <a:ext cx="11304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/>
              <a:t>After successful model deployment it is periodically retrained</a:t>
            </a:r>
          </a:p>
        </p:txBody>
      </p:sp>
    </p:spTree>
    <p:extLst>
      <p:ext uri="{BB962C8B-B14F-4D97-AF65-F5344CB8AC3E}">
        <p14:creationId xmlns:p14="http://schemas.microsoft.com/office/powerpoint/2010/main" val="273660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E79E7-04D6-F54F-A7A4-5049205C2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188640"/>
            <a:ext cx="10584556" cy="69269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RTB Algorithms Pipeline 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13056-7AD8-884B-B53C-8674E3FD1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" name="Picture 2" descr="https://spark.apache.org/images/spark-logo-trademark.png">
            <a:extLst>
              <a:ext uri="{FF2B5EF4-FFF2-40B4-BE49-F238E27FC236}">
                <a16:creationId xmlns:a16="http://schemas.microsoft.com/office/drawing/2014/main" id="{2CBF9198-D0C7-7B4E-AA43-D43F8CC46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08" y="2854887"/>
            <a:ext cx="2077116" cy="110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4A649B-A093-224A-9AC0-C45208A866E1}"/>
              </a:ext>
            </a:extLst>
          </p:cNvPr>
          <p:cNvGrpSpPr/>
          <p:nvPr/>
        </p:nvGrpSpPr>
        <p:grpSpPr>
          <a:xfrm>
            <a:off x="10190056" y="2709787"/>
            <a:ext cx="1440000" cy="1793587"/>
            <a:chOff x="5137952" y="1989000"/>
            <a:chExt cx="1440000" cy="179358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17DA95F-5CC5-0846-B567-DAD81F4AD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952" y="1989000"/>
              <a:ext cx="1440000" cy="14400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D717A30-FDCC-354A-98FE-2B61AF3DED36}"/>
                </a:ext>
              </a:extLst>
            </p:cNvPr>
            <p:cNvSpPr/>
            <p:nvPr/>
          </p:nvSpPr>
          <p:spPr>
            <a:xfrm>
              <a:off x="5192364" y="3413255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err="1">
                  <a:solidFill>
                    <a:srgbClr val="536873"/>
                  </a:solidFill>
                  <a:latin typeface="Arial" panose="020B0604020202020204" pitchFamily="34" charset="0"/>
                </a:rPr>
                <a:t>PricingAPI</a:t>
              </a:r>
              <a:endParaRPr lang="lt-LT" b="1">
                <a:solidFill>
                  <a:srgbClr val="536873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96124761-4462-4144-A1CD-55D16E5655C9}"/>
              </a:ext>
            </a:extLst>
          </p:cNvPr>
          <p:cNvCxnSpPr>
            <a:cxnSpLocks/>
            <a:stCxn id="33" idx="3"/>
            <a:endCxn id="13" idx="0"/>
          </p:cNvCxnSpPr>
          <p:nvPr/>
        </p:nvCxnSpPr>
        <p:spPr>
          <a:xfrm>
            <a:off x="2583551" y="2205106"/>
            <a:ext cx="1922715" cy="649781"/>
          </a:xfrm>
          <a:prstGeom prst="curvedConnector2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BE79AC06-6772-0947-B41F-B756AEED54C4}"/>
              </a:ext>
            </a:extLst>
          </p:cNvPr>
          <p:cNvCxnSpPr>
            <a:cxnSpLocks/>
            <a:stCxn id="41" idx="3"/>
            <a:endCxn id="13" idx="2"/>
          </p:cNvCxnSpPr>
          <p:nvPr/>
        </p:nvCxnSpPr>
        <p:spPr>
          <a:xfrm flipV="1">
            <a:off x="2583551" y="3959736"/>
            <a:ext cx="1922715" cy="737716"/>
          </a:xfrm>
          <a:prstGeom prst="curvedConnector2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39C9BE92-1E7C-BE4A-BD15-3174ACCCA557}"/>
              </a:ext>
            </a:extLst>
          </p:cNvPr>
          <p:cNvCxnSpPr>
            <a:cxnSpLocks/>
            <a:stCxn id="13" idx="3"/>
            <a:endCxn id="44" idx="1"/>
          </p:cNvCxnSpPr>
          <p:nvPr/>
        </p:nvCxnSpPr>
        <p:spPr>
          <a:xfrm>
            <a:off x="5544824" y="3407312"/>
            <a:ext cx="1188888" cy="37316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39D0075D-3583-B548-9BBC-12391FF64F5C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8584474" y="3426395"/>
            <a:ext cx="1605582" cy="3392"/>
          </a:xfrm>
          <a:prstGeom prst="curvedConnector3">
            <a:avLst>
              <a:gd name="adj1" fmla="val 50000"/>
            </a:avLst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364C235D-A5DE-C54F-838C-E4D7A9A11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53048" y="834971"/>
            <a:ext cx="1359849" cy="13598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B5DE59-5504-4C4C-BBDA-2C585279FEAF}"/>
              </a:ext>
            </a:extLst>
          </p:cNvPr>
          <p:cNvSpPr txBox="1"/>
          <p:nvPr/>
        </p:nvSpPr>
        <p:spPr>
          <a:xfrm>
            <a:off x="5566376" y="291502"/>
            <a:ext cx="73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/>
              <a:t>Train Data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ED4EE65D-C440-EF42-8AFF-2BE6BAAC1078}"/>
              </a:ext>
            </a:extLst>
          </p:cNvPr>
          <p:cNvCxnSpPr>
            <a:stCxn id="34" idx="2"/>
            <a:endCxn id="13" idx="0"/>
          </p:cNvCxnSpPr>
          <p:nvPr/>
        </p:nvCxnSpPr>
        <p:spPr>
          <a:xfrm rot="5400000">
            <a:off x="4889587" y="1811500"/>
            <a:ext cx="660067" cy="1426707"/>
          </a:xfrm>
          <a:prstGeom prst="curvedConnector3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4084695-E9FE-184A-A67D-EFE2771205AB}"/>
              </a:ext>
            </a:extLst>
          </p:cNvPr>
          <p:cNvGrpSpPr/>
          <p:nvPr/>
        </p:nvGrpSpPr>
        <p:grpSpPr>
          <a:xfrm>
            <a:off x="623392" y="1484784"/>
            <a:ext cx="1960159" cy="1440644"/>
            <a:chOff x="3647728" y="2006600"/>
            <a:chExt cx="3870672" cy="2844800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0F90C8EA-DD55-294F-AD72-B3FD7076B358}"/>
                </a:ext>
              </a:extLst>
            </p:cNvPr>
            <p:cNvSpPr/>
            <p:nvPr/>
          </p:nvSpPr>
          <p:spPr>
            <a:xfrm>
              <a:off x="3863752" y="2132856"/>
              <a:ext cx="3528392" cy="2664296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F6A9569-16D0-6E4D-9551-5B2A84E7E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57" t="13553" r="-560" b="13552"/>
            <a:stretch/>
          </p:blipFill>
          <p:spPr>
            <a:xfrm>
              <a:off x="4234392" y="3392995"/>
              <a:ext cx="1115654" cy="114354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EBF417-5CEC-9B49-9791-4F89E086B102}"/>
                </a:ext>
              </a:extLst>
            </p:cNvPr>
            <p:cNvSpPr/>
            <p:nvPr/>
          </p:nvSpPr>
          <p:spPr>
            <a:xfrm>
              <a:off x="3647728" y="2312876"/>
              <a:ext cx="1980220" cy="6120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Courier" pitchFamily="2" charset="0"/>
                </a:rPr>
                <a:t>JAR</a:t>
              </a:r>
            </a:p>
          </p:txBody>
        </p:sp>
        <p:sp>
          <p:nvSpPr>
            <p:cNvPr id="33" name="AutoShape 4" descr="Java free icon">
              <a:extLst>
                <a:ext uri="{FF2B5EF4-FFF2-40B4-BE49-F238E27FC236}">
                  <a16:creationId xmlns:a16="http://schemas.microsoft.com/office/drawing/2014/main" id="{D6DE47FC-4330-0948-990A-16543E81F0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3600" y="2006600"/>
              <a:ext cx="2844800" cy="284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3BD635C-7DF1-F046-90AE-25B893AD8185}"/>
              </a:ext>
            </a:extLst>
          </p:cNvPr>
          <p:cNvSpPr/>
          <p:nvPr/>
        </p:nvSpPr>
        <p:spPr>
          <a:xfrm>
            <a:off x="732789" y="4041068"/>
            <a:ext cx="1786824" cy="1349234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C818687-5EA8-4D4F-95F2-65F293A162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7" t="13553" r="-560" b="13552"/>
          <a:stretch/>
        </p:blipFill>
        <p:spPr>
          <a:xfrm>
            <a:off x="1238288" y="4506129"/>
            <a:ext cx="775825" cy="795220"/>
          </a:xfrm>
          <a:prstGeom prst="rect">
            <a:avLst/>
          </a:prstGeom>
          <a:ln>
            <a:solidFill>
              <a:srgbClr val="003C5A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72DBF74-C5AC-5F42-98EB-9872A37BC038}"/>
              </a:ext>
            </a:extLst>
          </p:cNvPr>
          <p:cNvSpPr/>
          <p:nvPr/>
        </p:nvSpPr>
        <p:spPr>
          <a:xfrm>
            <a:off x="623392" y="4132232"/>
            <a:ext cx="1002809" cy="3099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Courier" pitchFamily="2" charset="0"/>
              </a:rPr>
              <a:t>JAR</a:t>
            </a:r>
          </a:p>
        </p:txBody>
      </p:sp>
      <p:sp>
        <p:nvSpPr>
          <p:cNvPr id="41" name="AutoShape 4" descr="Java free icon">
            <a:extLst>
              <a:ext uri="{FF2B5EF4-FFF2-40B4-BE49-F238E27FC236}">
                <a16:creationId xmlns:a16="http://schemas.microsoft.com/office/drawing/2014/main" id="{8646725B-D05F-4942-9E83-BF3A65ADEB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42907" y="3977130"/>
            <a:ext cx="1440644" cy="144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F3E69C-C8AF-0A46-88E5-72BA7872D329}"/>
              </a:ext>
            </a:extLst>
          </p:cNvPr>
          <p:cNvSpPr txBox="1"/>
          <p:nvPr/>
        </p:nvSpPr>
        <p:spPr>
          <a:xfrm>
            <a:off x="775646" y="367596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pitchFamily="2" charset="0"/>
              </a:rPr>
              <a:t>OFFLINE JAR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88623B-90B5-064D-A793-0EB1536C6C2F}"/>
              </a:ext>
            </a:extLst>
          </p:cNvPr>
          <p:cNvGrpSpPr/>
          <p:nvPr/>
        </p:nvGrpSpPr>
        <p:grpSpPr>
          <a:xfrm>
            <a:off x="6624315" y="2706073"/>
            <a:ext cx="1960159" cy="1440644"/>
            <a:chOff x="3647728" y="2006600"/>
            <a:chExt cx="3870672" cy="284480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D1B7B2A-D071-ED41-A91D-D363DEA311DC}"/>
                </a:ext>
              </a:extLst>
            </p:cNvPr>
            <p:cNvSpPr/>
            <p:nvPr/>
          </p:nvSpPr>
          <p:spPr>
            <a:xfrm>
              <a:off x="3863752" y="2132856"/>
              <a:ext cx="3528392" cy="2664296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5" name="Content Placeholder 5" descr="Atom">
              <a:extLst>
                <a:ext uri="{FF2B5EF4-FFF2-40B4-BE49-F238E27FC236}">
                  <a16:creationId xmlns:a16="http://schemas.microsoft.com/office/drawing/2014/main" id="{89C4F3D9-F9B5-BA41-B292-8E63D470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803181" y="3291699"/>
              <a:ext cx="1346138" cy="134613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5DD6052-3894-1740-932F-B197F2991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57" t="13553" r="-560" b="13552"/>
            <a:stretch/>
          </p:blipFill>
          <p:spPr>
            <a:xfrm>
              <a:off x="4234392" y="3392995"/>
              <a:ext cx="1115654" cy="1143545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918E2E-46F1-2942-98AF-E0FD688FC99D}"/>
                </a:ext>
              </a:extLst>
            </p:cNvPr>
            <p:cNvSpPr/>
            <p:nvPr/>
          </p:nvSpPr>
          <p:spPr>
            <a:xfrm>
              <a:off x="3647728" y="2312876"/>
              <a:ext cx="1980220" cy="6120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Courier" pitchFamily="2" charset="0"/>
                </a:rPr>
                <a:t>JAR</a:t>
              </a:r>
            </a:p>
          </p:txBody>
        </p:sp>
        <p:sp>
          <p:nvSpPr>
            <p:cNvPr id="48" name="AutoShape 4" descr="Java free icon">
              <a:extLst>
                <a:ext uri="{FF2B5EF4-FFF2-40B4-BE49-F238E27FC236}">
                  <a16:creationId xmlns:a16="http://schemas.microsoft.com/office/drawing/2014/main" id="{C968F353-1C31-0548-A37C-DD0D8B143BE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73600" y="2006600"/>
              <a:ext cx="2844800" cy="284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2246C3F-A91A-F945-8157-C069D4879BB0}"/>
              </a:ext>
            </a:extLst>
          </p:cNvPr>
          <p:cNvSpPr txBox="1"/>
          <p:nvPr/>
        </p:nvSpPr>
        <p:spPr>
          <a:xfrm>
            <a:off x="6733712" y="237320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pitchFamily="2" charset="0"/>
              </a:rPr>
              <a:t>ONLINE JAR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05EB9F-E525-B746-9582-B828E95EC2AF}"/>
              </a:ext>
            </a:extLst>
          </p:cNvPr>
          <p:cNvSpPr txBox="1"/>
          <p:nvPr/>
        </p:nvSpPr>
        <p:spPr>
          <a:xfrm>
            <a:off x="732789" y="117458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ourier" pitchFamily="2" charset="0"/>
              </a:rPr>
              <a:t>ONLINE SPEC</a:t>
            </a:r>
          </a:p>
        </p:txBody>
      </p:sp>
      <p:pic>
        <p:nvPicPr>
          <p:cNvPr id="4" name="Picture 4" descr="A close up of a flower&#10;&#10;Description generated with high confidence">
            <a:extLst>
              <a:ext uri="{FF2B5EF4-FFF2-40B4-BE49-F238E27FC236}">
                <a16:creationId xmlns:a16="http://schemas.microsoft.com/office/drawing/2014/main" id="{25CF2EC6-71B5-4687-A7B9-B016E0B6A4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5485" y="4715327"/>
            <a:ext cx="1494972" cy="112122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35854EC-CC9D-442B-BBCC-2BE67EB19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0248" y="1588"/>
            <a:ext cx="1514476" cy="11652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3FD125B-34DA-4171-8AAF-64B2A8D658BD}"/>
              </a:ext>
            </a:extLst>
          </p:cNvPr>
          <p:cNvCxnSpPr/>
          <p:nvPr/>
        </p:nvCxnSpPr>
        <p:spPr>
          <a:xfrm>
            <a:off x="4724159" y="3864248"/>
            <a:ext cx="1139371" cy="834572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A5BA630-9CC2-4008-8D2A-0ACA6BCA768D}"/>
              </a:ext>
            </a:extLst>
          </p:cNvPr>
          <p:cNvCxnSpPr>
            <a:cxnSpLocks/>
          </p:cNvCxnSpPr>
          <p:nvPr/>
        </p:nvCxnSpPr>
        <p:spPr>
          <a:xfrm flipH="1" flipV="1">
            <a:off x="4637316" y="3893456"/>
            <a:ext cx="1117599" cy="820055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09C91AF2-E1F8-4B29-AFE8-145ADFB3CF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9865" y="739096"/>
            <a:ext cx="727983" cy="720726"/>
          </a:xfrm>
          <a:prstGeom prst="rect">
            <a:avLst/>
          </a:prstGeom>
        </p:spPr>
      </p:pic>
      <p:pic>
        <p:nvPicPr>
          <p:cNvPr id="11" name="Picture 1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C893C700-9AE0-4191-88F3-ABC0CB46D5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1600" y="1458197"/>
            <a:ext cx="1291772" cy="494463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92D75EE-072E-4E37-9010-4565E72E3F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64736" y="1624778"/>
            <a:ext cx="815069" cy="81506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4D7457C-A40C-4146-A0A2-80D83B6FA6DD}"/>
              </a:ext>
            </a:extLst>
          </p:cNvPr>
          <p:cNvSpPr txBox="1"/>
          <p:nvPr/>
        </p:nvSpPr>
        <p:spPr>
          <a:xfrm>
            <a:off x="9606757" y="1142886"/>
            <a:ext cx="2528256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latin typeface="Courier"/>
              </a:rPr>
              <a:t>ONLINE MONITORING</a:t>
            </a:r>
            <a:endParaRPr lang="en-US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1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4A0A-9FC6-4646-ADDB-C51CA60B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Backtests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16010-1073-41F3-9B5A-A39848F70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Offline procedure to check performance of two competing models in time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Sequential analysis of historical data: </a:t>
            </a:r>
            <a:endParaRPr lang="en-US"/>
          </a:p>
          <a:p>
            <a:pPr marL="534670" lvl="1" indent="-267970"/>
            <a:r>
              <a:rPr lang="en-US">
                <a:latin typeface="Arial"/>
                <a:cs typeface="Arial"/>
              </a:rPr>
              <a:t>Data divided into training and test sets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Time series analysis of critical performance KPIs: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AUC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Sparsity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Target rates</a:t>
            </a:r>
          </a:p>
          <a:p>
            <a:r>
              <a:rPr lang="en-US">
                <a:latin typeface="Arial"/>
                <a:cs typeface="Arial"/>
              </a:rPr>
              <a:t>If the backtests succeed the algorithm is submitted to online A/B testing procedure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7E1A04-10E1-4A4D-9527-F04FF59AE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CB279B9-AAA9-4E05-902E-86889075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485" y="4264242"/>
            <a:ext cx="6291942" cy="1457344"/>
          </a:xfrm>
          <a:prstGeom prst="rect">
            <a:avLst/>
          </a:prstGeom>
        </p:spPr>
      </p:pic>
      <p:pic>
        <p:nvPicPr>
          <p:cNvPr id="8" name="Picture 8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42726EE1-438F-41F3-87E2-D65D34987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743" y="2482166"/>
            <a:ext cx="6291942" cy="1603383"/>
          </a:xfrm>
          <a:prstGeom prst="rect">
            <a:avLst/>
          </a:prstGeom>
        </p:spPr>
      </p:pic>
      <p:pic>
        <p:nvPicPr>
          <p:cNvPr id="10" name="Picture 10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18C87DEC-7CEC-439F-8D2F-0EDE60726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43" y="683689"/>
            <a:ext cx="6291942" cy="1644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E453B3-40F5-4DA4-814C-AE8C129489FB}"/>
              </a:ext>
            </a:extLst>
          </p:cNvPr>
          <p:cNvSpPr txBox="1"/>
          <p:nvPr/>
        </p:nvSpPr>
        <p:spPr>
          <a:xfrm>
            <a:off x="5971712" y="399264"/>
            <a:ext cx="59824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latin typeface="Courier" pitchFamily="2" charset="0"/>
              </a:rPr>
              <a:t>AUC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6608D-B80D-4AA8-A661-8844FAFD4F8C}"/>
              </a:ext>
            </a:extLst>
          </p:cNvPr>
          <p:cNvSpPr txBox="1"/>
          <p:nvPr/>
        </p:nvSpPr>
        <p:spPr>
          <a:xfrm>
            <a:off x="5971711" y="2300635"/>
            <a:ext cx="128753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latin typeface="Courier"/>
              </a:rPr>
              <a:t>SPARSITY</a:t>
            </a:r>
            <a:endParaRPr lang="en-US">
              <a:latin typeface="Courier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561FC0-44E4-4428-9347-E146E4F12940}"/>
              </a:ext>
            </a:extLst>
          </p:cNvPr>
          <p:cNvSpPr txBox="1"/>
          <p:nvPr/>
        </p:nvSpPr>
        <p:spPr>
          <a:xfrm>
            <a:off x="5971710" y="3962520"/>
            <a:ext cx="1701107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latin typeface="Courier"/>
              </a:rPr>
              <a:t>Target rate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4F3A6-41B8-4BB8-BFCF-871E6D20704D}"/>
              </a:ext>
            </a:extLst>
          </p:cNvPr>
          <p:cNvSpPr txBox="1"/>
          <p:nvPr/>
        </p:nvSpPr>
        <p:spPr>
          <a:xfrm>
            <a:off x="8853714" y="5660571"/>
            <a:ext cx="10958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8708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20653-8B0F-4E72-98BC-70D70A98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A/B test online monitoring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045AB-F4B8-4A56-A15F-7BA43F45A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4315F7-2598-4755-A2C0-282CA13B68EF}"/>
              </a:ext>
            </a:extLst>
          </p:cNvPr>
          <p:cNvSpPr txBox="1">
            <a:spLocks/>
          </p:cNvSpPr>
          <p:nvPr/>
        </p:nvSpPr>
        <p:spPr>
          <a:xfrm>
            <a:off x="516000" y="1196752"/>
            <a:ext cx="3670767" cy="4824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4988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8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1688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6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77913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4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46200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2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Split traffic to </a:t>
            </a:r>
            <a:r>
              <a:rPr lang="en-US">
                <a:latin typeface="Consolas"/>
                <a:cs typeface="Arial"/>
              </a:rPr>
              <a:t>hash(</a:t>
            </a:r>
            <a:r>
              <a:rPr lang="en-US" err="1">
                <a:latin typeface="Consolas"/>
                <a:cs typeface="Arial"/>
              </a:rPr>
              <a:t>cookie_id</a:t>
            </a:r>
            <a:r>
              <a:rPr lang="en-US">
                <a:latin typeface="Consolas"/>
                <a:cs typeface="Arial"/>
              </a:rPr>
              <a:t>)%1024</a:t>
            </a:r>
            <a:r>
              <a:rPr lang="en-US">
                <a:latin typeface="Arial"/>
                <a:cs typeface="Arial"/>
              </a:rPr>
              <a:t> buckets</a:t>
            </a:r>
            <a:endParaRPr lang="en-US"/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For each experiment monitor</a:t>
            </a:r>
            <a:endParaRPr lang="en-US"/>
          </a:p>
          <a:p>
            <a:pPr marL="342900" indent="-342900"/>
            <a:r>
              <a:rPr lang="en-US">
                <a:latin typeface="Arial"/>
                <a:cs typeface="Arial"/>
              </a:rPr>
              <a:t>Cost per target</a:t>
            </a:r>
            <a:endParaRPr lang="en-US"/>
          </a:p>
          <a:p>
            <a:pPr marL="342900" indent="-342900"/>
            <a:r>
              <a:rPr lang="en-US">
                <a:latin typeface="Arial"/>
                <a:cs typeface="Arial"/>
              </a:rPr>
              <a:t>Target rate</a:t>
            </a:r>
            <a:endParaRPr lang="en-US"/>
          </a:p>
          <a:p>
            <a:pPr marL="342900" indent="-342900"/>
            <a:r>
              <a:rPr lang="en-US">
                <a:latin typeface="Arial"/>
                <a:cs typeface="Arial"/>
              </a:rPr>
              <a:t>Target count</a:t>
            </a:r>
            <a:endParaRPr lang="en-US"/>
          </a:p>
          <a:p>
            <a:pPr marL="342900" indent="-342900"/>
            <a:r>
              <a:rPr lang="en-US">
                <a:latin typeface="Arial"/>
                <a:cs typeface="Arial"/>
              </a:rPr>
              <a:t>Number of impressions</a:t>
            </a:r>
            <a:endParaRPr lang="en-US"/>
          </a:p>
          <a:p>
            <a:pPr marL="342900" indent="-342900"/>
            <a:r>
              <a:rPr lang="en-US">
                <a:latin typeface="Arial"/>
                <a:cs typeface="Arial"/>
              </a:rPr>
              <a:t>... many more</a:t>
            </a:r>
            <a:endParaRPr lang="en-US"/>
          </a:p>
          <a:p>
            <a:pPr marL="342900" indent="-342900"/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6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F1C0E2A3-DA27-49F8-B59A-04D6BF903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888465"/>
            <a:ext cx="5005388" cy="2364560"/>
          </a:xfrm>
          <a:prstGeom prst="rect">
            <a:avLst/>
          </a:prstGeom>
        </p:spPr>
      </p:pic>
      <p:pic>
        <p:nvPicPr>
          <p:cNvPr id="8" name="Picture 8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F2841940-F3A3-41CF-92DE-1A6594C15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2" r="-82" b="182"/>
          <a:stretch/>
        </p:blipFill>
        <p:spPr>
          <a:xfrm>
            <a:off x="6486525" y="3194296"/>
            <a:ext cx="5295459" cy="26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5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52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48" y="2564904"/>
            <a:ext cx="6861477" cy="158417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Bid Landscape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45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ED3-DA5C-40DF-ABD6-6CA915F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User Stories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CDA9-DF92-4AF6-82A0-38CD2D972D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000" y="1196752"/>
            <a:ext cx="10945913" cy="4824536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As a Trafficker I want to know </a:t>
            </a:r>
            <a:r>
              <a:rPr lang="en-US" b="1">
                <a:latin typeface="Arial"/>
                <a:cs typeface="Arial"/>
              </a:rPr>
              <a:t>volume of impressions</a:t>
            </a:r>
            <a:r>
              <a:rPr lang="en-US">
                <a:latin typeface="Arial"/>
                <a:cs typeface="Arial"/>
              </a:rPr>
              <a:t> my campaign would win in </a:t>
            </a:r>
            <a:r>
              <a:rPr lang="en-US" b="1">
                <a:latin typeface="Arial"/>
                <a:cs typeface="Arial"/>
              </a:rPr>
              <a:t>RTB</a:t>
            </a:r>
            <a:r>
              <a:rPr lang="en-US">
                <a:latin typeface="Arial"/>
                <a:cs typeface="Arial"/>
              </a:rPr>
              <a:t> given the selected inventory, targeting and </a:t>
            </a:r>
            <a:r>
              <a:rPr lang="en-US" b="1">
                <a:latin typeface="Arial"/>
                <a:cs typeface="Arial"/>
              </a:rPr>
              <a:t>budget settings </a:t>
            </a:r>
            <a:r>
              <a:rPr lang="en-US">
                <a:latin typeface="Arial"/>
                <a:cs typeface="Arial"/>
              </a:rPr>
              <a:t>(CPM).</a:t>
            </a:r>
            <a:endParaRPr lang="en-US"/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 b="1">
              <a:latin typeface="Arial"/>
              <a:cs typeface="Arial"/>
            </a:endParaRPr>
          </a:p>
          <a:p>
            <a:pPr marL="0" indent="0">
              <a:buNone/>
            </a:pPr>
            <a:endParaRPr lang="en-US" b="1">
              <a:latin typeface="Arial"/>
              <a:cs typeface="Arial"/>
            </a:endParaRPr>
          </a:p>
          <a:p>
            <a:pPr marL="0" indent="0">
              <a:buNone/>
            </a:pPr>
            <a:endParaRPr lang="en-US" b="1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As a DSP I want to enable Advertisers winning impressions for lowest possible price.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C8661-9B04-41FC-B036-94F70B5B9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53D7E-D4C2-4E3C-B931-8C659AEE7B50}"/>
              </a:ext>
            </a:extLst>
          </p:cNvPr>
          <p:cNvSpPr/>
          <p:nvPr/>
        </p:nvSpPr>
        <p:spPr>
          <a:xfrm>
            <a:off x="1193800" y="3167183"/>
            <a:ext cx="9413631" cy="109024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b="1">
                <a:cs typeface="Arial"/>
              </a:rPr>
              <a:t>Bid Shading</a:t>
            </a:r>
            <a:endParaRPr lang="en-US">
              <a:ea typeface="+mn-lt"/>
              <a:cs typeface="+mn-lt"/>
            </a:endParaRPr>
          </a:p>
          <a:p>
            <a:pPr>
              <a:spcAft>
                <a:spcPts val="1200"/>
              </a:spcAft>
            </a:pPr>
            <a:r>
              <a:rPr lang="en-US">
                <a:cs typeface="Arial"/>
              </a:rPr>
              <a:t>Demand Side Platform </a:t>
            </a:r>
            <a:r>
              <a:rPr lang="en-US" b="1">
                <a:cs typeface="Arial"/>
              </a:rPr>
              <a:t>protects </a:t>
            </a:r>
            <a:r>
              <a:rPr lang="en-US">
                <a:cs typeface="Arial"/>
              </a:rPr>
              <a:t>Advertiser from overpaying while AdTech ecosystem </a:t>
            </a:r>
            <a:r>
              <a:rPr lang="en-US" b="1">
                <a:cs typeface="Arial"/>
              </a:rPr>
              <a:t>migrating</a:t>
            </a:r>
            <a:r>
              <a:rPr lang="en-US">
                <a:cs typeface="Arial"/>
              </a:rPr>
              <a:t> from second-price to </a:t>
            </a:r>
            <a:r>
              <a:rPr lang="en-US" b="1">
                <a:cs typeface="Arial"/>
              </a:rPr>
              <a:t>first-price</a:t>
            </a:r>
            <a:r>
              <a:rPr lang="en-US">
                <a:cs typeface="Arial"/>
              </a:rPr>
              <a:t> RTB auctions.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812C5-4184-4A3C-ABDC-3505F4A4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Forecasting &amp; Bid Landscape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755C-A9F0-48AD-B0A3-8F1A82F21EA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000" y="1196752"/>
            <a:ext cx="5309067" cy="16072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Forecasting</a:t>
            </a:r>
            <a:endParaRPr lang="en-US" b="1"/>
          </a:p>
          <a:p>
            <a:r>
              <a:rPr lang="en-US">
                <a:latin typeface="Arial"/>
                <a:cs typeface="Arial"/>
              </a:rPr>
              <a:t>Total number of matching Bid Requests for given Campaign Targeting</a:t>
            </a:r>
          </a:p>
          <a:p>
            <a:r>
              <a:rPr lang="en-US">
                <a:latin typeface="Arial"/>
                <a:cs typeface="Arial"/>
              </a:rPr>
              <a:t>Bid Opportunities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23AEF-BBA0-4CD3-A6D6-4ED32DAD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16BB39-806C-472F-B8E8-DB967210626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6933" y="1196752"/>
            <a:ext cx="5309067" cy="20305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Bid Landscape</a:t>
            </a:r>
            <a:endParaRPr lang="en-US" b="1"/>
          </a:p>
          <a:p>
            <a:r>
              <a:rPr lang="en-GB">
                <a:latin typeface="Arial"/>
                <a:cs typeface="Arial"/>
              </a:rPr>
              <a:t>Predicting </a:t>
            </a:r>
            <a:r>
              <a:rPr lang="en-GB" b="1">
                <a:latin typeface="Arial"/>
                <a:cs typeface="Arial"/>
              </a:rPr>
              <a:t>probability </a:t>
            </a:r>
            <a:r>
              <a:rPr lang="en-GB">
                <a:latin typeface="Arial"/>
                <a:cs typeface="Arial"/>
              </a:rPr>
              <a:t>of winning auction with a given bid price and Campaign Settings</a:t>
            </a:r>
            <a:endParaRPr lang="en-US"/>
          </a:p>
          <a:p>
            <a:r>
              <a:rPr lang="en-GB">
                <a:latin typeface="Arial"/>
                <a:cs typeface="Arial"/>
              </a:rPr>
              <a:t>Win rate evolution with a bid price</a:t>
            </a:r>
            <a:endParaRPr lang="en-US"/>
          </a:p>
        </p:txBody>
      </p:sp>
      <p:pic>
        <p:nvPicPr>
          <p:cNvPr id="12" name="Picture 1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0E6F00D-E8B2-4BF1-B033-980AAC617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" t="2031" r="-329" b="15163"/>
          <a:stretch/>
        </p:blipFill>
        <p:spPr>
          <a:xfrm>
            <a:off x="3784721" y="3109715"/>
            <a:ext cx="4156425" cy="2932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EFE8DF-8E9C-4278-85C7-0239AA6689CF}"/>
              </a:ext>
            </a:extLst>
          </p:cNvPr>
          <p:cNvSpPr txBox="1"/>
          <p:nvPr/>
        </p:nvSpPr>
        <p:spPr>
          <a:xfrm rot="16200000">
            <a:off x="2818423" y="4170240"/>
            <a:ext cx="1894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Impressions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2DF100-8327-4B8E-AA4E-32FB9F60B714}"/>
              </a:ext>
            </a:extLst>
          </p:cNvPr>
          <p:cNvSpPr txBox="1"/>
          <p:nvPr/>
        </p:nvSpPr>
        <p:spPr>
          <a:xfrm>
            <a:off x="6247423" y="5951414"/>
            <a:ext cx="18942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CPM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4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Real Time Bidding – RTB</a:t>
            </a:r>
          </a:p>
          <a:p>
            <a:r>
              <a:rPr lang="en-US">
                <a:latin typeface="Arial"/>
                <a:cs typeface="Arial"/>
              </a:rPr>
              <a:t>Bidding Strategy</a:t>
            </a:r>
          </a:p>
          <a:p>
            <a:r>
              <a:rPr lang="en-US">
                <a:latin typeface="Arial"/>
                <a:cs typeface="Arial"/>
              </a:rPr>
              <a:t>Bid Landscape</a:t>
            </a:r>
          </a:p>
          <a:p>
            <a:r>
              <a:rPr lang="en-US">
                <a:latin typeface="Arial"/>
                <a:cs typeface="Arial"/>
              </a:rPr>
              <a:t>Bitmap population selection</a:t>
            </a:r>
          </a:p>
          <a:p>
            <a:r>
              <a:rPr lang="en-US">
                <a:latin typeface="Arial"/>
                <a:cs typeface="Arial"/>
              </a:rPr>
              <a:t>Survival analysis</a:t>
            </a:r>
          </a:p>
          <a:p>
            <a:r>
              <a:rPr lang="en-US">
                <a:latin typeface="Arial"/>
                <a:cs typeface="Arial"/>
              </a:rPr>
              <a:t>Validation</a:t>
            </a:r>
          </a:p>
          <a:p>
            <a:r>
              <a:rPr lang="en-US">
                <a:latin typeface="Arial"/>
                <a:cs typeface="Arial"/>
              </a:rPr>
              <a:t>Product demo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9049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6BF08-9F10-8244-A763-440E2514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Bid Landscape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AE6BA-03DF-504C-A2ED-4496D1F700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2458" y="1603152"/>
            <a:ext cx="5865658" cy="3605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400">
                <a:latin typeface="Arial"/>
                <a:cs typeface="Arial"/>
              </a:rPr>
              <a:t>Building Bid Landscape model using historical data regarding won and failed auctions:</a:t>
            </a:r>
            <a:endParaRPr lang="en-GB" sz="2400"/>
          </a:p>
          <a:p>
            <a:pPr marL="266700" lvl="1" indent="0">
              <a:buNone/>
            </a:pPr>
            <a:r>
              <a:rPr lang="en-GB" sz="2000">
                <a:latin typeface="Arial"/>
                <a:cs typeface="Arial"/>
              </a:rPr>
              <a:t>For lost auctions win price is unknown</a:t>
            </a:r>
            <a:endParaRPr lang="en-GB" sz="2000"/>
          </a:p>
          <a:p>
            <a:r>
              <a:rPr lang="en-GB" sz="2400">
                <a:latin typeface="Arial"/>
                <a:cs typeface="Arial"/>
              </a:rPr>
              <a:t>Right Censored Data</a:t>
            </a:r>
            <a:endParaRPr lang="en-GB" sz="2400"/>
          </a:p>
          <a:p>
            <a:pPr marL="266700" lvl="1" indent="0">
              <a:buNone/>
            </a:pPr>
            <a:r>
              <a:rPr lang="en-GB" sz="2000">
                <a:latin typeface="Arial"/>
                <a:cs typeface="Arial"/>
              </a:rPr>
              <a:t>Survival Analysis</a:t>
            </a:r>
          </a:p>
          <a:p>
            <a:pPr marL="266700" lvl="1" indent="0">
              <a:buNone/>
            </a:pPr>
            <a:r>
              <a:rPr lang="en-GB" sz="2000">
                <a:latin typeface="Arial"/>
                <a:cs typeface="Arial"/>
              </a:rPr>
              <a:t>The exact moment of failure for majority of objects is unknown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3FB7F-230A-3F4C-B1E1-C22B88BFC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66A04CD-58CF-4AD9-834E-20A105DE0D6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3"/>
          <a:srcRect t="2612" r="-105" b="3279"/>
          <a:stretch/>
        </p:blipFill>
        <p:spPr>
          <a:xfrm>
            <a:off x="7302657" y="167901"/>
            <a:ext cx="4681504" cy="5927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42A7E-AD76-4889-85A3-940BFEDCA27D}"/>
              </a:ext>
            </a:extLst>
          </p:cNvPr>
          <p:cNvSpPr txBox="1"/>
          <p:nvPr/>
        </p:nvSpPr>
        <p:spPr>
          <a:xfrm>
            <a:off x="7962150" y="176771"/>
            <a:ext cx="9703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All Bids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370CC-0158-4384-9296-B2AF6AB88B74}"/>
              </a:ext>
            </a:extLst>
          </p:cNvPr>
          <p:cNvSpPr txBox="1"/>
          <p:nvPr/>
        </p:nvSpPr>
        <p:spPr>
          <a:xfrm>
            <a:off x="7969860" y="2207409"/>
            <a:ext cx="2237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Won Bids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6B2730-FE1A-4BB5-B0CF-9486BCCC5F24}"/>
              </a:ext>
            </a:extLst>
          </p:cNvPr>
          <p:cNvSpPr txBox="1"/>
          <p:nvPr/>
        </p:nvSpPr>
        <p:spPr>
          <a:xfrm>
            <a:off x="7962149" y="4224441"/>
            <a:ext cx="2237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Relative Rate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1F962-13FC-43E6-A5CC-A0DA02F45F8C}"/>
              </a:ext>
            </a:extLst>
          </p:cNvPr>
          <p:cNvSpPr txBox="1"/>
          <p:nvPr/>
        </p:nvSpPr>
        <p:spPr>
          <a:xfrm>
            <a:off x="9036660" y="6056738"/>
            <a:ext cx="2237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Bid Price Buckets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99BCC7-36B0-4CA5-8E9A-0F8A8FFC71BA}"/>
              </a:ext>
            </a:extLst>
          </p:cNvPr>
          <p:cNvSpPr/>
          <p:nvPr/>
        </p:nvSpPr>
        <p:spPr>
          <a:xfrm>
            <a:off x="9330813" y="2057399"/>
            <a:ext cx="1081548" cy="132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22E62-996E-426B-A209-099757382142}"/>
              </a:ext>
            </a:extLst>
          </p:cNvPr>
          <p:cNvSpPr/>
          <p:nvPr/>
        </p:nvSpPr>
        <p:spPr>
          <a:xfrm>
            <a:off x="9443883" y="4073010"/>
            <a:ext cx="1081548" cy="132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6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48" y="2564904"/>
            <a:ext cx="6861477" cy="158417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Population selection for 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Bid Landscape modelling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7817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9ED3-DA5C-40DF-ABD6-6CA915FB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The Data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C8661-9B04-41FC-B036-94F70B5B9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3A84B9-BD5D-48E1-90B5-2EC9F9091C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000" y="1049268"/>
            <a:ext cx="10757674" cy="16782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Input</a:t>
            </a:r>
            <a:endParaRPr lang="en-US" b="1"/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Bids and Impressions with features</a:t>
            </a:r>
            <a:endParaRPr lang="en-US"/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Impression is a Bid that won the auction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3" name="Table 58">
            <a:extLst>
              <a:ext uri="{FF2B5EF4-FFF2-40B4-BE49-F238E27FC236}">
                <a16:creationId xmlns:a16="http://schemas.microsoft.com/office/drawing/2014/main" id="{8897AE8D-7B18-4112-A7A1-805233883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545984"/>
              </p:ext>
            </p:extLst>
          </p:nvPr>
        </p:nvGraphicFramePr>
        <p:xfrm>
          <a:off x="5372829" y="3073411"/>
          <a:ext cx="6304315" cy="3657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101212">
                  <a:extLst>
                    <a:ext uri="{9D8B030D-6E8A-4147-A177-3AD203B41FA5}">
                      <a16:colId xmlns:a16="http://schemas.microsoft.com/office/drawing/2014/main" val="2243304245"/>
                    </a:ext>
                  </a:extLst>
                </a:gridCol>
                <a:gridCol w="816077">
                  <a:extLst>
                    <a:ext uri="{9D8B030D-6E8A-4147-A177-3AD203B41FA5}">
                      <a16:colId xmlns:a16="http://schemas.microsoft.com/office/drawing/2014/main" val="753101173"/>
                    </a:ext>
                  </a:extLst>
                </a:gridCol>
                <a:gridCol w="835736">
                  <a:extLst>
                    <a:ext uri="{9D8B030D-6E8A-4147-A177-3AD203B41FA5}">
                      <a16:colId xmlns:a16="http://schemas.microsoft.com/office/drawing/2014/main" val="719387867"/>
                    </a:ext>
                  </a:extLst>
                </a:gridCol>
                <a:gridCol w="597742">
                  <a:extLst>
                    <a:ext uri="{9D8B030D-6E8A-4147-A177-3AD203B41FA5}">
                      <a16:colId xmlns:a16="http://schemas.microsoft.com/office/drawing/2014/main" val="2275674694"/>
                    </a:ext>
                  </a:extLst>
                </a:gridCol>
                <a:gridCol w="717753">
                  <a:extLst>
                    <a:ext uri="{9D8B030D-6E8A-4147-A177-3AD203B41FA5}">
                      <a16:colId xmlns:a16="http://schemas.microsoft.com/office/drawing/2014/main" val="468783806"/>
                    </a:ext>
                  </a:extLst>
                </a:gridCol>
                <a:gridCol w="875068">
                  <a:extLst>
                    <a:ext uri="{9D8B030D-6E8A-4147-A177-3AD203B41FA5}">
                      <a16:colId xmlns:a16="http://schemas.microsoft.com/office/drawing/2014/main" val="3593472890"/>
                    </a:ext>
                  </a:extLst>
                </a:gridCol>
                <a:gridCol w="433661">
                  <a:extLst>
                    <a:ext uri="{9D8B030D-6E8A-4147-A177-3AD203B41FA5}">
                      <a16:colId xmlns:a16="http://schemas.microsoft.com/office/drawing/2014/main" val="1158615555"/>
                    </a:ext>
                  </a:extLst>
                </a:gridCol>
                <a:gridCol w="927066">
                  <a:extLst>
                    <a:ext uri="{9D8B030D-6E8A-4147-A177-3AD203B41FA5}">
                      <a16:colId xmlns:a16="http://schemas.microsoft.com/office/drawing/2014/main" val="1357020278"/>
                    </a:ext>
                  </a:extLst>
                </a:gridCol>
              </a:tblGrid>
              <a:tr h="36040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48075"/>
                  </a:ext>
                </a:extLst>
              </a:tr>
            </a:tbl>
          </a:graphicData>
        </a:graphic>
      </p:graphicFrame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0F26ADC-E30A-4CC4-AF92-E8032F5D9185}"/>
              </a:ext>
            </a:extLst>
          </p:cNvPr>
          <p:cNvSpPr txBox="1">
            <a:spLocks/>
          </p:cNvSpPr>
          <p:nvPr/>
        </p:nvSpPr>
        <p:spPr>
          <a:xfrm>
            <a:off x="516000" y="2433557"/>
            <a:ext cx="8270113" cy="34480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66700" indent="-2667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10000"/>
              <a:buFont typeface="Arial" panose="020B0604020202020204" pitchFamily="34" charset="0"/>
              <a:buChar char="•"/>
              <a:defRPr sz="20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4988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8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1688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6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77913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4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46200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2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latin typeface="Arial"/>
                <a:cs typeface="Arial"/>
              </a:rPr>
              <a:t>Output</a:t>
            </a:r>
            <a:endParaRPr lang="en-US" b="1"/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cardinality of selected (Campaign Settings) </a:t>
            </a:r>
            <a:endParaRPr lang="en-US"/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  Bids             bucketed by </a:t>
            </a:r>
            <a:r>
              <a:rPr lang="en-US" b="1">
                <a:latin typeface="Arial"/>
                <a:cs typeface="Arial"/>
              </a:rPr>
              <a:t>bid price</a:t>
            </a:r>
            <a:endParaRPr lang="en-US" b="1"/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  Impressions bucketed by </a:t>
            </a:r>
            <a:r>
              <a:rPr lang="en-US" b="1">
                <a:latin typeface="Arial"/>
                <a:cs typeface="Arial"/>
              </a:rPr>
              <a:t>bid price</a:t>
            </a: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  Impressions bucketed by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win price 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Arial"/>
                <a:cs typeface="Arial"/>
              </a:rPr>
              <a:t>100 buckets in our case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latin typeface="Arial"/>
                <a:cs typeface="Arial"/>
              </a:rPr>
              <a:t>How?</a:t>
            </a: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Population Selection – select relevant population from high-dimensional space for survival analysis.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9A2C38-F6FD-4F3E-A707-F898121B0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2" r="8068" b="-479"/>
          <a:stretch/>
        </p:blipFill>
        <p:spPr>
          <a:xfrm>
            <a:off x="6240894" y="448209"/>
            <a:ext cx="5609137" cy="2517189"/>
          </a:xfrm>
          <a:prstGeom prst="rect">
            <a:avLst/>
          </a:prstGeom>
        </p:spPr>
      </p:pic>
      <p:pic>
        <p:nvPicPr>
          <p:cNvPr id="6" name="Picture 7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A99CBDD6-B519-4FB6-A572-F5A0FFBC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768" y="3740932"/>
            <a:ext cx="2458065" cy="24536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EDAC7C-6774-443F-BCBA-A147FD4E0FC0}"/>
              </a:ext>
            </a:extLst>
          </p:cNvPr>
          <p:cNvSpPr txBox="1"/>
          <p:nvPr/>
        </p:nvSpPr>
        <p:spPr>
          <a:xfrm>
            <a:off x="10530349" y="5928850"/>
            <a:ext cx="120936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dirty="0" err="1">
                <a:ea typeface="+mn-lt"/>
                <a:cs typeface="+mn-lt"/>
              </a:rPr>
              <a:t>source:biretail.com</a:t>
            </a:r>
            <a:endParaRPr lang="en-US" sz="9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20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0E38-6787-244C-82C6-869AE6363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188640"/>
            <a:ext cx="11160000" cy="692696"/>
          </a:xfrm>
        </p:spPr>
        <p:txBody>
          <a:bodyPr/>
          <a:lstStyle/>
          <a:p>
            <a:r>
              <a:rPr lang="en-GB">
                <a:latin typeface="Arial"/>
                <a:cs typeface="Arial"/>
              </a:rPr>
              <a:t>Bitmaps (</a:t>
            </a:r>
            <a:r>
              <a:rPr lang="en-GB" err="1">
                <a:latin typeface="Arial"/>
                <a:cs typeface="Arial"/>
              </a:rPr>
              <a:t>bitset</a:t>
            </a:r>
            <a:r>
              <a:rPr lang="en-GB">
                <a:latin typeface="Arial"/>
                <a:cs typeface="Arial"/>
              </a:rPr>
              <a:t>, </a:t>
            </a:r>
            <a:r>
              <a:rPr lang="en-GB" err="1">
                <a:latin typeface="Arial"/>
                <a:cs typeface="Arial"/>
              </a:rPr>
              <a:t>bitvector</a:t>
            </a:r>
            <a:r>
              <a:rPr lang="en-GB">
                <a:latin typeface="Arial"/>
                <a:cs typeface="Arial"/>
              </a:rPr>
              <a:t>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884E4-2D85-4540-BCBE-6C4670986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1…">
            <a:extLst>
              <a:ext uri="{FF2B5EF4-FFF2-40B4-BE49-F238E27FC236}">
                <a16:creationId xmlns:a16="http://schemas.microsoft.com/office/drawing/2014/main" id="{6DE99D3C-3397-4C2E-AEF7-CDF4CA15624E}"/>
              </a:ext>
            </a:extLst>
          </p:cNvPr>
          <p:cNvSpPr txBox="1"/>
          <p:nvPr/>
        </p:nvSpPr>
        <p:spPr>
          <a:xfrm>
            <a:off x="2364064" y="1814498"/>
            <a:ext cx="609746" cy="34407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cs typeface="Arial"/>
              </a:rPr>
              <a:t>waw</a:t>
            </a:r>
            <a:endParaRPr lang="en-US">
              <a:cs typeface="Arial" panose="020B0604020202020204"/>
            </a:endParaRP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…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</p:txBody>
      </p:sp>
      <p:sp>
        <p:nvSpPr>
          <p:cNvPr id="6" name="0…">
            <a:extLst>
              <a:ext uri="{FF2B5EF4-FFF2-40B4-BE49-F238E27FC236}">
                <a16:creationId xmlns:a16="http://schemas.microsoft.com/office/drawing/2014/main" id="{ECE77EE3-3128-4F6E-B482-8FF812E3CB22}"/>
              </a:ext>
            </a:extLst>
          </p:cNvPr>
          <p:cNvSpPr txBox="1"/>
          <p:nvPr/>
        </p:nvSpPr>
        <p:spPr>
          <a:xfrm>
            <a:off x="1691163" y="1829840"/>
            <a:ext cx="609746" cy="34407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Arial"/>
              </a:rPr>
              <a:t>iOS</a:t>
            </a:r>
            <a:endParaRPr lang="en-US">
              <a:cs typeface="Arial" panose="020B0604020202020204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…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</p:txBody>
      </p:sp>
      <p:sp>
        <p:nvSpPr>
          <p:cNvPr id="7" name="iOS">
            <a:extLst>
              <a:ext uri="{FF2B5EF4-FFF2-40B4-BE49-F238E27FC236}">
                <a16:creationId xmlns:a16="http://schemas.microsoft.com/office/drawing/2014/main" id="{76188761-A30B-40A5-9A65-2EF8B6238C1E}"/>
              </a:ext>
            </a:extLst>
          </p:cNvPr>
          <p:cNvSpPr txBox="1"/>
          <p:nvPr/>
        </p:nvSpPr>
        <p:spPr>
          <a:xfrm>
            <a:off x="2351829" y="2028741"/>
            <a:ext cx="609095" cy="3618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cs typeface="Arial"/>
            </a:endParaRPr>
          </a:p>
        </p:txBody>
      </p:sp>
      <p:sp>
        <p:nvSpPr>
          <p:cNvPr id="10" name="1…">
            <a:extLst>
              <a:ext uri="{FF2B5EF4-FFF2-40B4-BE49-F238E27FC236}">
                <a16:creationId xmlns:a16="http://schemas.microsoft.com/office/drawing/2014/main" id="{F5985E18-B166-411A-9E38-C55F55F5A9DD}"/>
              </a:ext>
            </a:extLst>
          </p:cNvPr>
          <p:cNvSpPr txBox="1"/>
          <p:nvPr/>
        </p:nvSpPr>
        <p:spPr>
          <a:xfrm>
            <a:off x="2965683" y="1816682"/>
            <a:ext cx="775822" cy="34396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Arial"/>
              </a:rPr>
              <a:t>11:00</a:t>
            </a:r>
            <a:endParaRPr lang="en-US"/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…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</p:txBody>
      </p:sp>
      <p:sp>
        <p:nvSpPr>
          <p:cNvPr id="11" name="0…">
            <a:extLst>
              <a:ext uri="{FF2B5EF4-FFF2-40B4-BE49-F238E27FC236}">
                <a16:creationId xmlns:a16="http://schemas.microsoft.com/office/drawing/2014/main" id="{7928F3EA-BA30-45AA-9E20-99D32EE28536}"/>
              </a:ext>
            </a:extLst>
          </p:cNvPr>
          <p:cNvSpPr txBox="1"/>
          <p:nvPr/>
        </p:nvSpPr>
        <p:spPr>
          <a:xfrm>
            <a:off x="648703" y="1831524"/>
            <a:ext cx="916364" cy="34396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Arial"/>
              </a:rPr>
              <a:t>Bid</a:t>
            </a:r>
            <a:endParaRPr lang="en-US">
              <a:cs typeface="Arial" panose="020B0604020202020204"/>
            </a:endParaRPr>
          </a:p>
          <a:p>
            <a:pPr algn="ctr"/>
            <a:r>
              <a:rPr lang="en-US" sz="2000">
                <a:cs typeface="Arial"/>
              </a:rPr>
              <a:t>0</a:t>
            </a: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2</a:t>
            </a:r>
            <a:endParaRPr sz="2000">
              <a:cs typeface="Arial"/>
            </a:endParaRPr>
          </a:p>
          <a:p>
            <a:pPr algn="ctr"/>
            <a:r>
              <a:rPr sz="2000"/>
              <a:t>3</a:t>
            </a:r>
            <a:endParaRPr sz="2000">
              <a:cs typeface="Arial"/>
            </a:endParaRPr>
          </a:p>
          <a:p>
            <a:pPr algn="ctr"/>
            <a:r>
              <a:rPr sz="2000"/>
              <a:t>4</a:t>
            </a:r>
            <a:endParaRPr sz="2000">
              <a:cs typeface="Arial"/>
            </a:endParaRPr>
          </a:p>
          <a:p>
            <a:pPr algn="ctr"/>
            <a:r>
              <a:rPr sz="2000"/>
              <a:t>5</a:t>
            </a:r>
            <a:endParaRPr sz="2000">
              <a:cs typeface="Arial"/>
            </a:endParaRPr>
          </a:p>
          <a:p>
            <a:pPr algn="ctr"/>
            <a:r>
              <a:rPr sz="2000"/>
              <a:t>6</a:t>
            </a:r>
            <a:endParaRPr sz="2000">
              <a:cs typeface="Arial"/>
            </a:endParaRPr>
          </a:p>
          <a:p>
            <a:pPr algn="ctr"/>
            <a:r>
              <a:rPr sz="2000"/>
              <a:t>7</a:t>
            </a:r>
            <a:endParaRPr sz="2000">
              <a:cs typeface="Arial"/>
            </a:endParaRPr>
          </a:p>
          <a:p>
            <a:pPr algn="ctr"/>
            <a:r>
              <a:rPr sz="2000"/>
              <a:t>…</a:t>
            </a:r>
            <a:endParaRPr sz="2000">
              <a:cs typeface="Arial"/>
            </a:endParaRPr>
          </a:p>
          <a:p>
            <a:pPr algn="ctr"/>
            <a:r>
              <a:rPr lang="en-US" sz="2000"/>
              <a:t>100mln</a:t>
            </a:r>
            <a:endParaRPr sz="2000">
              <a:cs typeface="Arial"/>
            </a:endParaRPr>
          </a:p>
        </p:txBody>
      </p:sp>
      <p:sp>
        <p:nvSpPr>
          <p:cNvPr id="12" name="odsłona">
            <a:extLst>
              <a:ext uri="{FF2B5EF4-FFF2-40B4-BE49-F238E27FC236}">
                <a16:creationId xmlns:a16="http://schemas.microsoft.com/office/drawing/2014/main" id="{59738A89-E810-4891-8DEC-AAB9EA1E1505}"/>
              </a:ext>
            </a:extLst>
          </p:cNvPr>
          <p:cNvSpPr txBox="1"/>
          <p:nvPr/>
        </p:nvSpPr>
        <p:spPr>
          <a:xfrm>
            <a:off x="740040" y="1339880"/>
            <a:ext cx="1337876" cy="362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cs typeface="Arial"/>
            </a:endParaRPr>
          </a:p>
        </p:txBody>
      </p:sp>
      <p:sp>
        <p:nvSpPr>
          <p:cNvPr id="13" name="Linia">
            <a:extLst>
              <a:ext uri="{FF2B5EF4-FFF2-40B4-BE49-F238E27FC236}">
                <a16:creationId xmlns:a16="http://schemas.microsoft.com/office/drawing/2014/main" id="{002F58B1-36C5-4890-BEAF-B3BB38BBC844}"/>
              </a:ext>
            </a:extLst>
          </p:cNvPr>
          <p:cNvSpPr/>
          <p:nvPr/>
        </p:nvSpPr>
        <p:spPr>
          <a:xfrm flipV="1">
            <a:off x="1560473" y="2022972"/>
            <a:ext cx="1" cy="309701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15" name="Prostokąt">
            <a:extLst>
              <a:ext uri="{FF2B5EF4-FFF2-40B4-BE49-F238E27FC236}">
                <a16:creationId xmlns:a16="http://schemas.microsoft.com/office/drawing/2014/main" id="{2A0FF40D-21A4-45F7-9DD3-0F65E2EA0546}"/>
              </a:ext>
            </a:extLst>
          </p:cNvPr>
          <p:cNvSpPr/>
          <p:nvPr/>
        </p:nvSpPr>
        <p:spPr>
          <a:xfrm>
            <a:off x="1796133" y="3383293"/>
            <a:ext cx="1735394" cy="308932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45678"/>
            </a:scheme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29237"/>
              </a:srgbClr>
            </a:outerShdw>
          </a:effectLst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>
                <a:solidFill>
                  <a:srgbClr val="FFFFFF"/>
                </a:solidFill>
              </a:defRPr>
            </a:pPr>
            <a:endParaRPr sz="1547"/>
          </a:p>
        </p:txBody>
      </p:sp>
      <p:sp>
        <p:nvSpPr>
          <p:cNvPr id="16" name="Prostokąt">
            <a:extLst>
              <a:ext uri="{FF2B5EF4-FFF2-40B4-BE49-F238E27FC236}">
                <a16:creationId xmlns:a16="http://schemas.microsoft.com/office/drawing/2014/main" id="{1F6B434A-4D22-4E0F-B652-CBC180491AB9}"/>
              </a:ext>
            </a:extLst>
          </p:cNvPr>
          <p:cNvSpPr/>
          <p:nvPr/>
        </p:nvSpPr>
        <p:spPr>
          <a:xfrm>
            <a:off x="1780459" y="4240997"/>
            <a:ext cx="1766410" cy="289394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45678"/>
            </a:scheme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29237"/>
              </a:srgbClr>
            </a:outerShdw>
          </a:effectLst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>
                <a:solidFill>
                  <a:srgbClr val="FFFFFF"/>
                </a:solidFill>
              </a:defRPr>
            </a:pPr>
            <a:endParaRPr sz="1547"/>
          </a:p>
        </p:txBody>
      </p:sp>
      <p:sp>
        <p:nvSpPr>
          <p:cNvPr id="17" name="0…">
            <a:extLst>
              <a:ext uri="{FF2B5EF4-FFF2-40B4-BE49-F238E27FC236}">
                <a16:creationId xmlns:a16="http://schemas.microsoft.com/office/drawing/2014/main" id="{916F95B6-E0D5-4CDD-8ABC-995592013FFC}"/>
              </a:ext>
            </a:extLst>
          </p:cNvPr>
          <p:cNvSpPr txBox="1"/>
          <p:nvPr/>
        </p:nvSpPr>
        <p:spPr>
          <a:xfrm>
            <a:off x="3974877" y="1523106"/>
            <a:ext cx="1123083" cy="3747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cs typeface="Arial"/>
              </a:rPr>
              <a:t>Matchingbids</a:t>
            </a:r>
            <a:endParaRPr lang="en-US">
              <a:cs typeface="Arial" panose="020B0604020202020204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/>
              <a:t>1</a:t>
            </a: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/>
              <a:t>1</a:t>
            </a:r>
          </a:p>
          <a:p>
            <a:pPr algn="ctr"/>
            <a:r>
              <a:rPr sz="2000"/>
              <a:t>…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</p:txBody>
      </p:sp>
      <p:sp>
        <p:nvSpPr>
          <p:cNvPr id="18" name="wynik">
            <a:extLst>
              <a:ext uri="{FF2B5EF4-FFF2-40B4-BE49-F238E27FC236}">
                <a16:creationId xmlns:a16="http://schemas.microsoft.com/office/drawing/2014/main" id="{5F0D14F7-D5C5-4387-A606-F2D6E97C1BB2}"/>
              </a:ext>
            </a:extLst>
          </p:cNvPr>
          <p:cNvSpPr txBox="1"/>
          <p:nvPr/>
        </p:nvSpPr>
        <p:spPr>
          <a:xfrm>
            <a:off x="4230833" y="1543885"/>
            <a:ext cx="1168869" cy="3618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cs typeface="Arial"/>
            </a:endParaRPr>
          </a:p>
        </p:txBody>
      </p:sp>
      <p:sp>
        <p:nvSpPr>
          <p:cNvPr id="20" name="Linia">
            <a:extLst>
              <a:ext uri="{FF2B5EF4-FFF2-40B4-BE49-F238E27FC236}">
                <a16:creationId xmlns:a16="http://schemas.microsoft.com/office/drawing/2014/main" id="{D303C2C9-28A9-49FA-AEA5-195D8CDA7FC8}"/>
              </a:ext>
            </a:extLst>
          </p:cNvPr>
          <p:cNvSpPr/>
          <p:nvPr/>
        </p:nvSpPr>
        <p:spPr>
          <a:xfrm flipV="1">
            <a:off x="3702180" y="2026329"/>
            <a:ext cx="1" cy="309701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0D1980-2618-46AF-BAE4-3DF9F9D8B999}"/>
              </a:ext>
            </a:extLst>
          </p:cNvPr>
          <p:cNvSpPr txBox="1"/>
          <p:nvPr/>
        </p:nvSpPr>
        <p:spPr>
          <a:xfrm rot="16200000">
            <a:off x="3568615" y="30930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Bid Price Buckets</a:t>
            </a:r>
          </a:p>
        </p:txBody>
      </p:sp>
      <p:sp>
        <p:nvSpPr>
          <p:cNvPr id="26" name="Linia">
            <a:extLst>
              <a:ext uri="{FF2B5EF4-FFF2-40B4-BE49-F238E27FC236}">
                <a16:creationId xmlns:a16="http://schemas.microsoft.com/office/drawing/2014/main" id="{BE4CA675-1C91-40E2-8CF0-F563543A0A3C}"/>
              </a:ext>
            </a:extLst>
          </p:cNvPr>
          <p:cNvSpPr/>
          <p:nvPr/>
        </p:nvSpPr>
        <p:spPr>
          <a:xfrm>
            <a:off x="5154582" y="2233879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27" name="Linia">
            <a:extLst>
              <a:ext uri="{FF2B5EF4-FFF2-40B4-BE49-F238E27FC236}">
                <a16:creationId xmlns:a16="http://schemas.microsoft.com/office/drawing/2014/main" id="{B01DA2BB-E17E-4B8D-B5EC-4705989C6D8A}"/>
              </a:ext>
            </a:extLst>
          </p:cNvPr>
          <p:cNvSpPr/>
          <p:nvPr/>
        </p:nvSpPr>
        <p:spPr>
          <a:xfrm>
            <a:off x="5154581" y="3716966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28" name="Linia">
            <a:extLst>
              <a:ext uri="{FF2B5EF4-FFF2-40B4-BE49-F238E27FC236}">
                <a16:creationId xmlns:a16="http://schemas.microsoft.com/office/drawing/2014/main" id="{7BB2C320-CAA9-4829-8B49-29F66CD19E04}"/>
              </a:ext>
            </a:extLst>
          </p:cNvPr>
          <p:cNvSpPr/>
          <p:nvPr/>
        </p:nvSpPr>
        <p:spPr>
          <a:xfrm>
            <a:off x="5169557" y="4308509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29" name="Linia">
            <a:extLst>
              <a:ext uri="{FF2B5EF4-FFF2-40B4-BE49-F238E27FC236}">
                <a16:creationId xmlns:a16="http://schemas.microsoft.com/office/drawing/2014/main" id="{B6D9F29C-E897-4ACC-9178-CD0DA259A116}"/>
              </a:ext>
            </a:extLst>
          </p:cNvPr>
          <p:cNvSpPr/>
          <p:nvPr/>
        </p:nvSpPr>
        <p:spPr>
          <a:xfrm>
            <a:off x="5154581" y="4642616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30" name="Linia">
            <a:extLst>
              <a:ext uri="{FF2B5EF4-FFF2-40B4-BE49-F238E27FC236}">
                <a16:creationId xmlns:a16="http://schemas.microsoft.com/office/drawing/2014/main" id="{FBF5CC0D-437B-4FF9-9D1E-18420E61046B}"/>
              </a:ext>
            </a:extLst>
          </p:cNvPr>
          <p:cNvSpPr/>
          <p:nvPr/>
        </p:nvSpPr>
        <p:spPr>
          <a:xfrm>
            <a:off x="5154581" y="4750013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31" name="Linia">
            <a:extLst>
              <a:ext uri="{FF2B5EF4-FFF2-40B4-BE49-F238E27FC236}">
                <a16:creationId xmlns:a16="http://schemas.microsoft.com/office/drawing/2014/main" id="{7E0CD4F7-D2B7-4BC9-9FF3-55D3077A9B0C}"/>
              </a:ext>
            </a:extLst>
          </p:cNvPr>
          <p:cNvSpPr/>
          <p:nvPr/>
        </p:nvSpPr>
        <p:spPr>
          <a:xfrm>
            <a:off x="5154582" y="5123342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32" name="0…">
            <a:extLst>
              <a:ext uri="{FF2B5EF4-FFF2-40B4-BE49-F238E27FC236}">
                <a16:creationId xmlns:a16="http://schemas.microsoft.com/office/drawing/2014/main" id="{C905EFB2-C6A1-4770-BAFD-E8D42E62A5AD}"/>
              </a:ext>
            </a:extLst>
          </p:cNvPr>
          <p:cNvSpPr txBox="1"/>
          <p:nvPr/>
        </p:nvSpPr>
        <p:spPr>
          <a:xfrm>
            <a:off x="6225078" y="3046646"/>
            <a:ext cx="1123083" cy="25163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26789" tIns="26789" rIns="26789" bIns="2678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Arial"/>
              </a:rPr>
              <a:t>9900</a:t>
            </a:r>
          </a:p>
          <a:p>
            <a:pPr algn="ctr"/>
            <a:endParaRPr lang="en-US" sz="2000">
              <a:cs typeface="Arial"/>
            </a:endParaRPr>
          </a:p>
          <a:p>
            <a:pPr algn="ctr"/>
            <a:endParaRPr lang="en-US" sz="2000">
              <a:cs typeface="Arial"/>
            </a:endParaRPr>
          </a:p>
          <a:p>
            <a:pPr algn="ctr"/>
            <a:r>
              <a:rPr lang="en-US" sz="2000">
                <a:cs typeface="Arial"/>
              </a:rPr>
              <a:t>790</a:t>
            </a:r>
          </a:p>
          <a:p>
            <a:pPr algn="ctr"/>
            <a:r>
              <a:rPr lang="en-US" sz="2000">
                <a:cs typeface="Arial"/>
              </a:rPr>
              <a:t>2000</a:t>
            </a:r>
          </a:p>
          <a:p>
            <a:pPr algn="ctr"/>
            <a:r>
              <a:rPr lang="en-US" sz="2000">
                <a:cs typeface="Arial"/>
              </a:rPr>
              <a:t>….</a:t>
            </a:r>
          </a:p>
          <a:p>
            <a:pPr algn="ctr"/>
            <a:r>
              <a:rPr lang="en-US" sz="2000">
                <a:cs typeface="Arial"/>
              </a:rPr>
              <a:t>100</a:t>
            </a:r>
          </a:p>
          <a:p>
            <a:pPr algn="ctr"/>
            <a:endParaRPr lang="en-US" sz="2000"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39E55D-6493-44E8-A073-7394AB5A3D6D}"/>
              </a:ext>
            </a:extLst>
          </p:cNvPr>
          <p:cNvSpPr txBox="1"/>
          <p:nvPr/>
        </p:nvSpPr>
        <p:spPr>
          <a:xfrm>
            <a:off x="6401823" y="1635488"/>
            <a:ext cx="10862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Counts</a:t>
            </a:r>
          </a:p>
        </p:txBody>
      </p:sp>
    </p:spTree>
    <p:extLst>
      <p:ext uri="{BB962C8B-B14F-4D97-AF65-F5344CB8AC3E}">
        <p14:creationId xmlns:p14="http://schemas.microsoft.com/office/powerpoint/2010/main" val="28147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5" grpId="0" animBg="1"/>
      <p:bldP spid="16" grpId="0" animBg="1"/>
      <p:bldP spid="17" grpId="0" animBg="1"/>
      <p:bldP spid="20" grpId="0" animBg="1"/>
      <p:bldP spid="21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0E38-6787-244C-82C6-869AE636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Nested queries on millions of features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884E4-2D85-4540-BCBE-6C4670986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0" name="1…">
            <a:extLst>
              <a:ext uri="{FF2B5EF4-FFF2-40B4-BE49-F238E27FC236}">
                <a16:creationId xmlns:a16="http://schemas.microsoft.com/office/drawing/2014/main" id="{27A21B98-846D-47BE-8411-D512CCC2B059}"/>
              </a:ext>
            </a:extLst>
          </p:cNvPr>
          <p:cNvSpPr txBox="1"/>
          <p:nvPr/>
        </p:nvSpPr>
        <p:spPr>
          <a:xfrm>
            <a:off x="2364064" y="1814498"/>
            <a:ext cx="609746" cy="34407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cs typeface="Arial"/>
              </a:rPr>
              <a:t>waw</a:t>
            </a:r>
            <a:endParaRPr lang="en-US" err="1">
              <a:cs typeface="Arial" panose="020B0604020202020204"/>
            </a:endParaRP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…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</p:txBody>
      </p:sp>
      <p:sp>
        <p:nvSpPr>
          <p:cNvPr id="52" name="0…">
            <a:extLst>
              <a:ext uri="{FF2B5EF4-FFF2-40B4-BE49-F238E27FC236}">
                <a16:creationId xmlns:a16="http://schemas.microsoft.com/office/drawing/2014/main" id="{4090419B-DCF7-4427-B304-CB8CFD411828}"/>
              </a:ext>
            </a:extLst>
          </p:cNvPr>
          <p:cNvSpPr txBox="1"/>
          <p:nvPr/>
        </p:nvSpPr>
        <p:spPr>
          <a:xfrm>
            <a:off x="1691163" y="1829840"/>
            <a:ext cx="609746" cy="34407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Arial"/>
              </a:rPr>
              <a:t>iOS</a:t>
            </a:r>
            <a:endParaRPr lang="en-US">
              <a:cs typeface="Arial" panose="020B0604020202020204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1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…</a:t>
            </a:r>
            <a:endParaRPr sz="2001">
              <a:cs typeface="Arial" panose="020B0604020202020204"/>
            </a:endParaRPr>
          </a:p>
          <a:p>
            <a:pPr algn="ctr"/>
            <a:r>
              <a:rPr sz="2001"/>
              <a:t>0</a:t>
            </a:r>
            <a:endParaRPr sz="2001">
              <a:cs typeface="Arial" panose="020B0604020202020204"/>
            </a:endParaRPr>
          </a:p>
        </p:txBody>
      </p:sp>
      <p:sp>
        <p:nvSpPr>
          <p:cNvPr id="54" name="iOS">
            <a:extLst>
              <a:ext uri="{FF2B5EF4-FFF2-40B4-BE49-F238E27FC236}">
                <a16:creationId xmlns:a16="http://schemas.microsoft.com/office/drawing/2014/main" id="{0FD1DAD7-1183-430A-A752-DCC6B653BE71}"/>
              </a:ext>
            </a:extLst>
          </p:cNvPr>
          <p:cNvSpPr txBox="1"/>
          <p:nvPr/>
        </p:nvSpPr>
        <p:spPr>
          <a:xfrm>
            <a:off x="2351829" y="2028741"/>
            <a:ext cx="609095" cy="3618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cs typeface="Arial"/>
            </a:endParaRPr>
          </a:p>
        </p:txBody>
      </p:sp>
      <p:sp>
        <p:nvSpPr>
          <p:cNvPr id="56" name="1…">
            <a:extLst>
              <a:ext uri="{FF2B5EF4-FFF2-40B4-BE49-F238E27FC236}">
                <a16:creationId xmlns:a16="http://schemas.microsoft.com/office/drawing/2014/main" id="{B6A9E091-C746-4253-A301-4F8E25A4EEE9}"/>
              </a:ext>
            </a:extLst>
          </p:cNvPr>
          <p:cNvSpPr txBox="1"/>
          <p:nvPr/>
        </p:nvSpPr>
        <p:spPr>
          <a:xfrm>
            <a:off x="2965683" y="1816682"/>
            <a:ext cx="775822" cy="34396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Arial"/>
              </a:rPr>
              <a:t>11:00</a:t>
            </a:r>
            <a:endParaRPr lang="en-US"/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…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</p:txBody>
      </p:sp>
      <p:sp>
        <p:nvSpPr>
          <p:cNvPr id="58" name="0…">
            <a:extLst>
              <a:ext uri="{FF2B5EF4-FFF2-40B4-BE49-F238E27FC236}">
                <a16:creationId xmlns:a16="http://schemas.microsoft.com/office/drawing/2014/main" id="{23BC3519-D4E7-44B4-A843-22E2FAC2B405}"/>
              </a:ext>
            </a:extLst>
          </p:cNvPr>
          <p:cNvSpPr txBox="1"/>
          <p:nvPr/>
        </p:nvSpPr>
        <p:spPr>
          <a:xfrm>
            <a:off x="648703" y="1831524"/>
            <a:ext cx="916364" cy="34396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Arial"/>
              </a:rPr>
              <a:t>Bid</a:t>
            </a:r>
            <a:endParaRPr lang="en-US">
              <a:cs typeface="Arial"/>
            </a:endParaRPr>
          </a:p>
          <a:p>
            <a:pPr algn="ctr"/>
            <a:r>
              <a:rPr lang="en-US" sz="2000">
                <a:cs typeface="Arial"/>
              </a:rPr>
              <a:t>0</a:t>
            </a:r>
          </a:p>
          <a:p>
            <a:pPr algn="ctr"/>
            <a:r>
              <a:rPr sz="2000"/>
              <a:t>1</a:t>
            </a:r>
            <a:endParaRPr sz="2000">
              <a:cs typeface="Arial"/>
            </a:endParaRPr>
          </a:p>
          <a:p>
            <a:pPr algn="ctr"/>
            <a:r>
              <a:rPr sz="2000"/>
              <a:t>2</a:t>
            </a:r>
            <a:endParaRPr sz="2000">
              <a:cs typeface="Arial"/>
            </a:endParaRPr>
          </a:p>
          <a:p>
            <a:pPr algn="ctr"/>
            <a:r>
              <a:rPr sz="2000"/>
              <a:t>3</a:t>
            </a:r>
            <a:endParaRPr sz="2000">
              <a:cs typeface="Arial"/>
            </a:endParaRPr>
          </a:p>
          <a:p>
            <a:pPr algn="ctr"/>
            <a:r>
              <a:rPr sz="2000"/>
              <a:t>4</a:t>
            </a:r>
            <a:endParaRPr sz="2000">
              <a:cs typeface="Arial"/>
            </a:endParaRPr>
          </a:p>
          <a:p>
            <a:pPr algn="ctr"/>
            <a:r>
              <a:rPr sz="2000"/>
              <a:t>5</a:t>
            </a:r>
            <a:endParaRPr sz="2000">
              <a:cs typeface="Arial"/>
            </a:endParaRPr>
          </a:p>
          <a:p>
            <a:pPr algn="ctr"/>
            <a:r>
              <a:rPr sz="2000"/>
              <a:t>6</a:t>
            </a:r>
            <a:endParaRPr sz="2000">
              <a:cs typeface="Arial"/>
            </a:endParaRPr>
          </a:p>
          <a:p>
            <a:pPr algn="ctr"/>
            <a:r>
              <a:rPr sz="2000"/>
              <a:t>7</a:t>
            </a:r>
            <a:endParaRPr sz="2000">
              <a:cs typeface="Arial"/>
            </a:endParaRPr>
          </a:p>
          <a:p>
            <a:pPr algn="ctr"/>
            <a:r>
              <a:rPr sz="2000"/>
              <a:t>…</a:t>
            </a:r>
            <a:endParaRPr sz="2000">
              <a:cs typeface="Arial"/>
            </a:endParaRPr>
          </a:p>
          <a:p>
            <a:pPr algn="ctr"/>
            <a:r>
              <a:rPr lang="en-US" sz="2000"/>
              <a:t>100mln</a:t>
            </a:r>
            <a:endParaRPr sz="2000">
              <a:cs typeface="Arial"/>
            </a:endParaRPr>
          </a:p>
        </p:txBody>
      </p:sp>
      <p:sp>
        <p:nvSpPr>
          <p:cNvPr id="60" name="odsłona">
            <a:extLst>
              <a:ext uri="{FF2B5EF4-FFF2-40B4-BE49-F238E27FC236}">
                <a16:creationId xmlns:a16="http://schemas.microsoft.com/office/drawing/2014/main" id="{10D463D3-A0EC-4E79-9CBF-E5E62448858C}"/>
              </a:ext>
            </a:extLst>
          </p:cNvPr>
          <p:cNvSpPr txBox="1"/>
          <p:nvPr/>
        </p:nvSpPr>
        <p:spPr>
          <a:xfrm>
            <a:off x="740040" y="1339880"/>
            <a:ext cx="1337876" cy="362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cs typeface="Arial"/>
            </a:endParaRPr>
          </a:p>
        </p:txBody>
      </p:sp>
      <p:sp>
        <p:nvSpPr>
          <p:cNvPr id="62" name="Linia">
            <a:extLst>
              <a:ext uri="{FF2B5EF4-FFF2-40B4-BE49-F238E27FC236}">
                <a16:creationId xmlns:a16="http://schemas.microsoft.com/office/drawing/2014/main" id="{FFEC6FC2-E099-47A9-AA4B-F9CA40EACF63}"/>
              </a:ext>
            </a:extLst>
          </p:cNvPr>
          <p:cNvSpPr/>
          <p:nvPr/>
        </p:nvSpPr>
        <p:spPr>
          <a:xfrm flipV="1">
            <a:off x="1560473" y="2022972"/>
            <a:ext cx="1" cy="309701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64" name="Prostokąt">
            <a:extLst>
              <a:ext uri="{FF2B5EF4-FFF2-40B4-BE49-F238E27FC236}">
                <a16:creationId xmlns:a16="http://schemas.microsoft.com/office/drawing/2014/main" id="{B26522F0-7D4A-4A9E-AD62-47A902C742E0}"/>
              </a:ext>
            </a:extLst>
          </p:cNvPr>
          <p:cNvSpPr/>
          <p:nvPr/>
        </p:nvSpPr>
        <p:spPr>
          <a:xfrm>
            <a:off x="1796133" y="3383293"/>
            <a:ext cx="1735394" cy="308932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45678"/>
            </a:scheme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29237"/>
              </a:srgbClr>
            </a:outerShdw>
          </a:effectLst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>
                <a:solidFill>
                  <a:srgbClr val="FFFFFF"/>
                </a:solidFill>
              </a:defRPr>
            </a:pPr>
            <a:endParaRPr sz="1547"/>
          </a:p>
        </p:txBody>
      </p:sp>
      <p:sp>
        <p:nvSpPr>
          <p:cNvPr id="66" name="Prostokąt">
            <a:extLst>
              <a:ext uri="{FF2B5EF4-FFF2-40B4-BE49-F238E27FC236}">
                <a16:creationId xmlns:a16="http://schemas.microsoft.com/office/drawing/2014/main" id="{BBEC9352-DADF-4908-8C1E-0D67C244B550}"/>
              </a:ext>
            </a:extLst>
          </p:cNvPr>
          <p:cNvSpPr/>
          <p:nvPr/>
        </p:nvSpPr>
        <p:spPr>
          <a:xfrm>
            <a:off x="1780459" y="4240997"/>
            <a:ext cx="1766410" cy="289394"/>
          </a:xfrm>
          <a:prstGeom prst="rect">
            <a:avLst/>
          </a:prstGeom>
          <a:solidFill>
            <a:schemeClr val="accent2">
              <a:hueOff val="-2473793"/>
              <a:satOff val="-50209"/>
              <a:lumOff val="23543"/>
              <a:alpha val="45678"/>
            </a:schemeClr>
          </a:solidFill>
          <a:ln w="3175">
            <a:miter lim="400000"/>
          </a:ln>
          <a:effectLst>
            <a:outerShdw blurRad="25400" dist="12700" dir="5400000" rotWithShape="0">
              <a:srgbClr val="000000">
                <a:alpha val="29237"/>
              </a:srgbClr>
            </a:outerShdw>
          </a:effectLst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>
                <a:solidFill>
                  <a:srgbClr val="FFFFFF"/>
                </a:solidFill>
              </a:defRPr>
            </a:pPr>
            <a:endParaRPr sz="1547"/>
          </a:p>
        </p:txBody>
      </p:sp>
      <p:sp>
        <p:nvSpPr>
          <p:cNvPr id="68" name="0…">
            <a:extLst>
              <a:ext uri="{FF2B5EF4-FFF2-40B4-BE49-F238E27FC236}">
                <a16:creationId xmlns:a16="http://schemas.microsoft.com/office/drawing/2014/main" id="{CB50DD17-4A44-47BD-8B79-7C43502241D2}"/>
              </a:ext>
            </a:extLst>
          </p:cNvPr>
          <p:cNvSpPr txBox="1"/>
          <p:nvPr/>
        </p:nvSpPr>
        <p:spPr>
          <a:xfrm>
            <a:off x="6294851" y="1513399"/>
            <a:ext cx="1123083" cy="37474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cs typeface="Arial"/>
              </a:rPr>
              <a:t>Matchingbids</a:t>
            </a:r>
            <a:endParaRPr lang="en-US" err="1">
              <a:cs typeface="Arial" panose="020B0604020202020204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/>
              <a:t>1</a:t>
            </a: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  <a:p>
            <a:pPr algn="ctr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/>
              <a:t>1</a:t>
            </a:r>
          </a:p>
          <a:p>
            <a:pPr algn="ctr"/>
            <a:r>
              <a:rPr sz="2000"/>
              <a:t>…</a:t>
            </a:r>
            <a:endParaRPr sz="2000">
              <a:cs typeface="Arial"/>
            </a:endParaRPr>
          </a:p>
          <a:p>
            <a:pPr algn="ctr"/>
            <a:r>
              <a:rPr sz="2000"/>
              <a:t>0</a:t>
            </a:r>
            <a:endParaRPr sz="2000">
              <a:cs typeface="Arial"/>
            </a:endParaRPr>
          </a:p>
        </p:txBody>
      </p:sp>
      <p:sp>
        <p:nvSpPr>
          <p:cNvPr id="70" name="wynik">
            <a:extLst>
              <a:ext uri="{FF2B5EF4-FFF2-40B4-BE49-F238E27FC236}">
                <a16:creationId xmlns:a16="http://schemas.microsoft.com/office/drawing/2014/main" id="{539BF5EA-3202-4B87-A1AA-8C79B51EC9AD}"/>
              </a:ext>
            </a:extLst>
          </p:cNvPr>
          <p:cNvSpPr txBox="1"/>
          <p:nvPr/>
        </p:nvSpPr>
        <p:spPr>
          <a:xfrm>
            <a:off x="6550807" y="1534178"/>
            <a:ext cx="1168869" cy="3618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cs typeface="Arial"/>
            </a:endParaRPr>
          </a:p>
        </p:txBody>
      </p:sp>
      <p:sp>
        <p:nvSpPr>
          <p:cNvPr id="72" name="Linia">
            <a:extLst>
              <a:ext uri="{FF2B5EF4-FFF2-40B4-BE49-F238E27FC236}">
                <a16:creationId xmlns:a16="http://schemas.microsoft.com/office/drawing/2014/main" id="{ADB8C1EA-8D90-4C80-A025-58E564AE88F1}"/>
              </a:ext>
            </a:extLst>
          </p:cNvPr>
          <p:cNvSpPr/>
          <p:nvPr/>
        </p:nvSpPr>
        <p:spPr>
          <a:xfrm flipV="1">
            <a:off x="6022154" y="2016622"/>
            <a:ext cx="1" cy="309701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47E836F-2AF4-4FCB-BFBE-8696880916EE}"/>
              </a:ext>
            </a:extLst>
          </p:cNvPr>
          <p:cNvSpPr txBox="1"/>
          <p:nvPr/>
        </p:nvSpPr>
        <p:spPr>
          <a:xfrm rot="16200000">
            <a:off x="5888589" y="30832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Bid Price Buckets</a:t>
            </a:r>
          </a:p>
        </p:txBody>
      </p:sp>
      <p:sp>
        <p:nvSpPr>
          <p:cNvPr id="76" name="Linia">
            <a:extLst>
              <a:ext uri="{FF2B5EF4-FFF2-40B4-BE49-F238E27FC236}">
                <a16:creationId xmlns:a16="http://schemas.microsoft.com/office/drawing/2014/main" id="{4B753B6E-6995-45DB-A6E0-9F17C3ECE6CD}"/>
              </a:ext>
            </a:extLst>
          </p:cNvPr>
          <p:cNvSpPr/>
          <p:nvPr/>
        </p:nvSpPr>
        <p:spPr>
          <a:xfrm>
            <a:off x="7474556" y="2224172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78" name="Linia">
            <a:extLst>
              <a:ext uri="{FF2B5EF4-FFF2-40B4-BE49-F238E27FC236}">
                <a16:creationId xmlns:a16="http://schemas.microsoft.com/office/drawing/2014/main" id="{1851D520-18F4-4D13-B7E3-7F507B546028}"/>
              </a:ext>
            </a:extLst>
          </p:cNvPr>
          <p:cNvSpPr/>
          <p:nvPr/>
        </p:nvSpPr>
        <p:spPr>
          <a:xfrm>
            <a:off x="7474555" y="3707259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80" name="Linia">
            <a:extLst>
              <a:ext uri="{FF2B5EF4-FFF2-40B4-BE49-F238E27FC236}">
                <a16:creationId xmlns:a16="http://schemas.microsoft.com/office/drawing/2014/main" id="{E889E088-5EF4-4163-B7BF-87A828A3F08E}"/>
              </a:ext>
            </a:extLst>
          </p:cNvPr>
          <p:cNvSpPr/>
          <p:nvPr/>
        </p:nvSpPr>
        <p:spPr>
          <a:xfrm>
            <a:off x="7474556" y="4545970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82" name="Linia">
            <a:extLst>
              <a:ext uri="{FF2B5EF4-FFF2-40B4-BE49-F238E27FC236}">
                <a16:creationId xmlns:a16="http://schemas.microsoft.com/office/drawing/2014/main" id="{D72A71BA-4F11-474A-8949-C67C2CE67873}"/>
              </a:ext>
            </a:extLst>
          </p:cNvPr>
          <p:cNvSpPr/>
          <p:nvPr/>
        </p:nvSpPr>
        <p:spPr>
          <a:xfrm>
            <a:off x="7474555" y="4632909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84" name="Linia">
            <a:extLst>
              <a:ext uri="{FF2B5EF4-FFF2-40B4-BE49-F238E27FC236}">
                <a16:creationId xmlns:a16="http://schemas.microsoft.com/office/drawing/2014/main" id="{7E47EB71-6ADC-4DD7-AB90-234E376938B4}"/>
              </a:ext>
            </a:extLst>
          </p:cNvPr>
          <p:cNvSpPr/>
          <p:nvPr/>
        </p:nvSpPr>
        <p:spPr>
          <a:xfrm>
            <a:off x="7474555" y="4740306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86" name="Linia">
            <a:extLst>
              <a:ext uri="{FF2B5EF4-FFF2-40B4-BE49-F238E27FC236}">
                <a16:creationId xmlns:a16="http://schemas.microsoft.com/office/drawing/2014/main" id="{C53D30E6-0AB4-4F26-862B-EF7E7E5CE2E2}"/>
              </a:ext>
            </a:extLst>
          </p:cNvPr>
          <p:cNvSpPr/>
          <p:nvPr/>
        </p:nvSpPr>
        <p:spPr>
          <a:xfrm>
            <a:off x="7474556" y="5113635"/>
            <a:ext cx="859170" cy="7241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88" name="0…">
            <a:extLst>
              <a:ext uri="{FF2B5EF4-FFF2-40B4-BE49-F238E27FC236}">
                <a16:creationId xmlns:a16="http://schemas.microsoft.com/office/drawing/2014/main" id="{F470012F-BD49-4EE3-85E0-B64FF4B24B90}"/>
              </a:ext>
            </a:extLst>
          </p:cNvPr>
          <p:cNvSpPr txBox="1"/>
          <p:nvPr/>
        </p:nvSpPr>
        <p:spPr>
          <a:xfrm>
            <a:off x="8545052" y="3036939"/>
            <a:ext cx="1123083" cy="25163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cs typeface="Arial"/>
              </a:rPr>
              <a:t>9900</a:t>
            </a:r>
          </a:p>
          <a:p>
            <a:pPr algn="ctr"/>
            <a:endParaRPr lang="en-US" sz="2000">
              <a:cs typeface="Arial"/>
            </a:endParaRPr>
          </a:p>
          <a:p>
            <a:pPr algn="ctr"/>
            <a:endParaRPr lang="en-US" sz="2000">
              <a:cs typeface="Arial"/>
            </a:endParaRPr>
          </a:p>
          <a:p>
            <a:pPr algn="ctr"/>
            <a:r>
              <a:rPr lang="en-US" sz="2000">
                <a:cs typeface="Arial"/>
              </a:rPr>
              <a:t>790</a:t>
            </a:r>
          </a:p>
          <a:p>
            <a:pPr algn="ctr"/>
            <a:r>
              <a:rPr lang="en-US" sz="2000">
                <a:cs typeface="Arial"/>
              </a:rPr>
              <a:t>2000</a:t>
            </a:r>
          </a:p>
          <a:p>
            <a:pPr algn="ctr"/>
            <a:r>
              <a:rPr lang="en-US" sz="2000">
                <a:cs typeface="Arial"/>
              </a:rPr>
              <a:t>….</a:t>
            </a:r>
          </a:p>
          <a:p>
            <a:pPr algn="ctr"/>
            <a:r>
              <a:rPr lang="en-US" sz="2000">
                <a:cs typeface="Arial"/>
              </a:rPr>
              <a:t>100</a:t>
            </a:r>
          </a:p>
          <a:p>
            <a:pPr algn="ctr"/>
            <a:endParaRPr lang="en-US" sz="2000">
              <a:cs typeface="Arial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9ECEA4-BEB3-4E4C-A36D-1E921BA50086}"/>
              </a:ext>
            </a:extLst>
          </p:cNvPr>
          <p:cNvSpPr txBox="1"/>
          <p:nvPr/>
        </p:nvSpPr>
        <p:spPr>
          <a:xfrm>
            <a:off x="8721797" y="1625781"/>
            <a:ext cx="10862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Counts</a:t>
            </a:r>
          </a:p>
        </p:txBody>
      </p:sp>
      <p:sp>
        <p:nvSpPr>
          <p:cNvPr id="92" name="Linia">
            <a:extLst>
              <a:ext uri="{FF2B5EF4-FFF2-40B4-BE49-F238E27FC236}">
                <a16:creationId xmlns:a16="http://schemas.microsoft.com/office/drawing/2014/main" id="{294A9DEF-5BD9-43D9-BE03-006C96EF878E}"/>
              </a:ext>
            </a:extLst>
          </p:cNvPr>
          <p:cNvSpPr/>
          <p:nvPr/>
        </p:nvSpPr>
        <p:spPr>
          <a:xfrm flipV="1">
            <a:off x="2387857" y="2266691"/>
            <a:ext cx="1" cy="309701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26789" tIns="26789" rIns="26789" bIns="26789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200"/>
            </a:pPr>
            <a:endParaRPr sz="1547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C75680-F3B4-4DB7-9EF9-4CD751B00F44}"/>
              </a:ext>
            </a:extLst>
          </p:cNvPr>
          <p:cNvSpPr txBox="1"/>
          <p:nvPr/>
        </p:nvSpPr>
        <p:spPr>
          <a:xfrm>
            <a:off x="3768260" y="18899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 mln other features</a:t>
            </a:r>
          </a:p>
        </p:txBody>
      </p:sp>
      <p:pic>
        <p:nvPicPr>
          <p:cNvPr id="94" name="Picture 94" descr="A picture containing fence, outdoor&#10;&#10;Description generated with very high confidence">
            <a:extLst>
              <a:ext uri="{FF2B5EF4-FFF2-40B4-BE49-F238E27FC236}">
                <a16:creationId xmlns:a16="http://schemas.microsoft.com/office/drawing/2014/main" id="{6CE65659-E4B4-4860-B7FB-3B10FE15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750" y="2230214"/>
            <a:ext cx="2306385" cy="2897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364F9A-DA74-4726-9A96-CCF85ED3DFE9}"/>
              </a:ext>
            </a:extLst>
          </p:cNvPr>
          <p:cNvSpPr txBox="1"/>
          <p:nvPr/>
        </p:nvSpPr>
        <p:spPr>
          <a:xfrm>
            <a:off x="2723536" y="12585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AND, OR, NOT, XOR</a:t>
            </a:r>
          </a:p>
        </p:txBody>
      </p:sp>
    </p:spTree>
    <p:extLst>
      <p:ext uri="{BB962C8B-B14F-4D97-AF65-F5344CB8AC3E}">
        <p14:creationId xmlns:p14="http://schemas.microsoft.com/office/powerpoint/2010/main" val="30624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884E4-2D85-4540-BCBE-6C4670986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6" name="odsłona">
            <a:extLst>
              <a:ext uri="{FF2B5EF4-FFF2-40B4-BE49-F238E27FC236}">
                <a16:creationId xmlns:a16="http://schemas.microsoft.com/office/drawing/2014/main" id="{EDFB8917-58CB-48BC-B62D-E980E0E6DBA6}"/>
              </a:ext>
            </a:extLst>
          </p:cNvPr>
          <p:cNvSpPr txBox="1"/>
          <p:nvPr/>
        </p:nvSpPr>
        <p:spPr>
          <a:xfrm>
            <a:off x="740040" y="1339880"/>
            <a:ext cx="1337876" cy="3620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square" lIns="26789" tIns="26789" rIns="26789" bIns="26789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cs typeface="Arial"/>
            </a:endParaRPr>
          </a:p>
        </p:txBody>
      </p:sp>
      <p:pic>
        <p:nvPicPr>
          <p:cNvPr id="25" name="Picture 25">
            <a:extLst>
              <a:ext uri="{FF2B5EF4-FFF2-40B4-BE49-F238E27FC236}">
                <a16:creationId xmlns:a16="http://schemas.microsoft.com/office/drawing/2014/main" id="{18393C9A-68A9-4965-862B-0C94B45D3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3" y="116010"/>
            <a:ext cx="1733672" cy="2005445"/>
          </a:xfrm>
          <a:prstGeom prst="rect">
            <a:avLst/>
          </a:prstGeom>
        </p:spPr>
      </p:pic>
      <p:pic>
        <p:nvPicPr>
          <p:cNvPr id="47" name="Picture 25">
            <a:extLst>
              <a:ext uri="{FF2B5EF4-FFF2-40B4-BE49-F238E27FC236}">
                <a16:creationId xmlns:a16="http://schemas.microsoft.com/office/drawing/2014/main" id="{5DDF5E55-A850-4C8F-AC37-9D369736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2" y="2120506"/>
            <a:ext cx="1733672" cy="2005445"/>
          </a:xfrm>
          <a:prstGeom prst="rect">
            <a:avLst/>
          </a:prstGeom>
        </p:spPr>
      </p:pic>
      <p:pic>
        <p:nvPicPr>
          <p:cNvPr id="50" name="Picture 25">
            <a:extLst>
              <a:ext uri="{FF2B5EF4-FFF2-40B4-BE49-F238E27FC236}">
                <a16:creationId xmlns:a16="http://schemas.microsoft.com/office/drawing/2014/main" id="{E95A5B98-C7FD-4B9B-A197-23C71A03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52" y="4290022"/>
            <a:ext cx="1733672" cy="20054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F60973C-B27D-4967-BF2B-ADD7A806C1D3}"/>
              </a:ext>
            </a:extLst>
          </p:cNvPr>
          <p:cNvSpPr txBox="1"/>
          <p:nvPr/>
        </p:nvSpPr>
        <p:spPr>
          <a:xfrm rot="16140000">
            <a:off x="-404508" y="4967022"/>
            <a:ext cx="20442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Impr</a:t>
            </a:r>
            <a:r>
              <a:rPr lang="en-US"/>
              <a:t>. Bid Price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E85954-6136-423F-9A92-E989E75A7AA3}"/>
              </a:ext>
            </a:extLst>
          </p:cNvPr>
          <p:cNvSpPr txBox="1"/>
          <p:nvPr/>
        </p:nvSpPr>
        <p:spPr>
          <a:xfrm rot="16140000">
            <a:off x="-443335" y="2913990"/>
            <a:ext cx="20442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Impr</a:t>
            </a:r>
            <a:r>
              <a:rPr lang="en-US"/>
              <a:t>. Win Price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4E6875-FA38-4DFE-87A7-E600CA9B7747}"/>
              </a:ext>
            </a:extLst>
          </p:cNvPr>
          <p:cNvSpPr txBox="1"/>
          <p:nvPr/>
        </p:nvSpPr>
        <p:spPr>
          <a:xfrm rot="16140000">
            <a:off x="-335386" y="669214"/>
            <a:ext cx="16414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Bids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190B23-DEBA-41F7-998D-E151054905E1}"/>
              </a:ext>
            </a:extLst>
          </p:cNvPr>
          <p:cNvSpPr txBox="1"/>
          <p:nvPr/>
        </p:nvSpPr>
        <p:spPr>
          <a:xfrm>
            <a:off x="3129721" y="28332"/>
            <a:ext cx="2257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Buckets' cardinality</a:t>
            </a:r>
          </a:p>
        </p:txBody>
      </p:sp>
      <p:graphicFrame>
        <p:nvGraphicFramePr>
          <p:cNvPr id="58" name="Table 58">
            <a:extLst>
              <a:ext uri="{FF2B5EF4-FFF2-40B4-BE49-F238E27FC236}">
                <a16:creationId xmlns:a16="http://schemas.microsoft.com/office/drawing/2014/main" id="{542FE7B4-E161-4F09-8D41-97080EFD1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413395"/>
              </p:ext>
            </p:extLst>
          </p:nvPr>
        </p:nvGraphicFramePr>
        <p:xfrm>
          <a:off x="2827069" y="819446"/>
          <a:ext cx="3295681" cy="388259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243304245"/>
                    </a:ext>
                  </a:extLst>
                </a:gridCol>
                <a:gridCol w="704849">
                  <a:extLst>
                    <a:ext uri="{9D8B030D-6E8A-4147-A177-3AD203B41FA5}">
                      <a16:colId xmlns:a16="http://schemas.microsoft.com/office/drawing/2014/main" val="3593472890"/>
                    </a:ext>
                  </a:extLst>
                </a:gridCol>
                <a:gridCol w="853400">
                  <a:extLst>
                    <a:ext uri="{9D8B030D-6E8A-4147-A177-3AD203B41FA5}">
                      <a16:colId xmlns:a16="http://schemas.microsoft.com/office/drawing/2014/main" val="1158615555"/>
                    </a:ext>
                  </a:extLst>
                </a:gridCol>
                <a:gridCol w="899232">
                  <a:extLst>
                    <a:ext uri="{9D8B030D-6E8A-4147-A177-3AD203B41FA5}">
                      <a16:colId xmlns:a16="http://schemas.microsoft.com/office/drawing/2014/main" val="1357020278"/>
                    </a:ext>
                  </a:extLst>
                </a:gridCol>
              </a:tblGrid>
              <a:tr h="388259">
                <a:tc>
                  <a:txBody>
                    <a:bodyPr/>
                    <a:lstStyle/>
                    <a:p>
                      <a:r>
                        <a:rPr lang="en-US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48075"/>
                  </a:ext>
                </a:extLst>
              </a:tr>
            </a:tbl>
          </a:graphicData>
        </a:graphic>
      </p:graphicFrame>
      <p:graphicFrame>
        <p:nvGraphicFramePr>
          <p:cNvPr id="60" name="Table 58">
            <a:extLst>
              <a:ext uri="{FF2B5EF4-FFF2-40B4-BE49-F238E27FC236}">
                <a16:creationId xmlns:a16="http://schemas.microsoft.com/office/drawing/2014/main" id="{2CC49C66-2AF7-40E0-97EC-F0B9A5A6F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65723"/>
              </p:ext>
            </p:extLst>
          </p:nvPr>
        </p:nvGraphicFramePr>
        <p:xfrm>
          <a:off x="2887834" y="2785910"/>
          <a:ext cx="3295685" cy="3657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243304245"/>
                    </a:ext>
                  </a:extLst>
                </a:gridCol>
                <a:gridCol w="619124">
                  <a:extLst>
                    <a:ext uri="{9D8B030D-6E8A-4147-A177-3AD203B41FA5}">
                      <a16:colId xmlns:a16="http://schemas.microsoft.com/office/drawing/2014/main" val="3593472890"/>
                    </a:ext>
                  </a:extLst>
                </a:gridCol>
                <a:gridCol w="1024854">
                  <a:extLst>
                    <a:ext uri="{9D8B030D-6E8A-4147-A177-3AD203B41FA5}">
                      <a16:colId xmlns:a16="http://schemas.microsoft.com/office/drawing/2014/main" val="1158615555"/>
                    </a:ext>
                  </a:extLst>
                </a:gridCol>
                <a:gridCol w="899232">
                  <a:extLst>
                    <a:ext uri="{9D8B030D-6E8A-4147-A177-3AD203B41FA5}">
                      <a16:colId xmlns:a16="http://schemas.microsoft.com/office/drawing/2014/main" val="1357020278"/>
                    </a:ext>
                  </a:extLst>
                </a:gridCol>
              </a:tblGrid>
              <a:tr h="349452">
                <a:tc>
                  <a:txBody>
                    <a:bodyPr/>
                    <a:lstStyle/>
                    <a:p>
                      <a:r>
                        <a:rPr lang="en-US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48075"/>
                  </a:ext>
                </a:extLst>
              </a:tr>
            </a:tbl>
          </a:graphicData>
        </a:graphic>
      </p:graphicFrame>
      <p:graphicFrame>
        <p:nvGraphicFramePr>
          <p:cNvPr id="61" name="Table 58">
            <a:extLst>
              <a:ext uri="{FF2B5EF4-FFF2-40B4-BE49-F238E27FC236}">
                <a16:creationId xmlns:a16="http://schemas.microsoft.com/office/drawing/2014/main" id="{6316D383-0CD4-4D94-9BE3-A4469CEA3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509742"/>
              </p:ext>
            </p:extLst>
          </p:nvPr>
        </p:nvGraphicFramePr>
        <p:xfrm>
          <a:off x="2950929" y="4984546"/>
          <a:ext cx="3295685" cy="3657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733424">
                  <a:extLst>
                    <a:ext uri="{9D8B030D-6E8A-4147-A177-3AD203B41FA5}">
                      <a16:colId xmlns:a16="http://schemas.microsoft.com/office/drawing/2014/main" val="2243304245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3593472890"/>
                    </a:ext>
                  </a:extLst>
                </a:gridCol>
                <a:gridCol w="1082004">
                  <a:extLst>
                    <a:ext uri="{9D8B030D-6E8A-4147-A177-3AD203B41FA5}">
                      <a16:colId xmlns:a16="http://schemas.microsoft.com/office/drawing/2014/main" val="1158615555"/>
                    </a:ext>
                  </a:extLst>
                </a:gridCol>
                <a:gridCol w="899232">
                  <a:extLst>
                    <a:ext uri="{9D8B030D-6E8A-4147-A177-3AD203B41FA5}">
                      <a16:colId xmlns:a16="http://schemas.microsoft.com/office/drawing/2014/main" val="1357020278"/>
                    </a:ext>
                  </a:extLst>
                </a:gridCol>
              </a:tblGrid>
              <a:tr h="349452">
                <a:tc>
                  <a:txBody>
                    <a:bodyPr/>
                    <a:lstStyle/>
                    <a:p>
                      <a:r>
                        <a:rPr lang="en-US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648075"/>
                  </a:ext>
                </a:extLst>
              </a:tr>
            </a:tbl>
          </a:graphicData>
        </a:graphic>
      </p:graphicFrame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B17F74D-C635-4EE3-A590-6FF7CF196E04}"/>
              </a:ext>
            </a:extLst>
          </p:cNvPr>
          <p:cNvSpPr/>
          <p:nvPr/>
        </p:nvSpPr>
        <p:spPr>
          <a:xfrm>
            <a:off x="7463718" y="2481597"/>
            <a:ext cx="1855979" cy="9144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Survival </a:t>
            </a:r>
          </a:p>
          <a:p>
            <a:pPr algn="ctr"/>
            <a:r>
              <a:rPr lang="en-US">
                <a:cs typeface="Arial"/>
              </a:rPr>
              <a:t>Analysis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B735EAE-684E-46BA-97BE-4A09974E0BC1}"/>
              </a:ext>
            </a:extLst>
          </p:cNvPr>
          <p:cNvCxnSpPr/>
          <p:nvPr/>
        </p:nvCxnSpPr>
        <p:spPr>
          <a:xfrm>
            <a:off x="6140834" y="1192688"/>
            <a:ext cx="1390043" cy="1370629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2332A5-E11D-4B97-AFBC-5A153BEE777E}"/>
              </a:ext>
            </a:extLst>
          </p:cNvPr>
          <p:cNvCxnSpPr>
            <a:cxnSpLocks/>
          </p:cNvCxnSpPr>
          <p:nvPr/>
        </p:nvCxnSpPr>
        <p:spPr>
          <a:xfrm>
            <a:off x="6184515" y="2935095"/>
            <a:ext cx="1273559" cy="11649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95DB207-411F-4DDA-B4C0-E55115F456AA}"/>
              </a:ext>
            </a:extLst>
          </p:cNvPr>
          <p:cNvCxnSpPr>
            <a:cxnSpLocks/>
          </p:cNvCxnSpPr>
          <p:nvPr/>
        </p:nvCxnSpPr>
        <p:spPr>
          <a:xfrm flipV="1">
            <a:off x="6247610" y="3330171"/>
            <a:ext cx="1225024" cy="1808414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28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  <p:bldP spid="6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F919-9C2C-1C45-9E49-951FF64B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Roaring Bitmap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95E33-C702-E642-B7FF-FA8376AD2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3625D0-3C14-413B-A1C1-52380561E3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000" y="1187231"/>
            <a:ext cx="11160000" cy="18153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>
                <a:latin typeface="Arial"/>
                <a:cs typeface="Arial"/>
              </a:rPr>
              <a:t>Roaring Bitmap</a:t>
            </a:r>
            <a:r>
              <a:rPr lang="en-GB">
                <a:latin typeface="Arial"/>
                <a:cs typeface="Arial"/>
              </a:rPr>
              <a:t> – state of the art compressed bitmap algorithm.</a:t>
            </a:r>
            <a:endParaRPr lang="en-GB"/>
          </a:p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Hybrid approach between </a:t>
            </a:r>
            <a:r>
              <a:rPr lang="en-GB" b="1">
                <a:latin typeface="Arial"/>
                <a:cs typeface="Arial"/>
              </a:rPr>
              <a:t>sparse </a:t>
            </a:r>
            <a:r>
              <a:rPr lang="en-GB">
                <a:latin typeface="Arial"/>
                <a:cs typeface="Arial"/>
              </a:rPr>
              <a:t>and </a:t>
            </a:r>
            <a:r>
              <a:rPr lang="en-GB" b="1">
                <a:latin typeface="Arial"/>
                <a:cs typeface="Arial"/>
              </a:rPr>
              <a:t>dense </a:t>
            </a:r>
            <a:r>
              <a:rPr lang="en-GB">
                <a:latin typeface="Arial"/>
                <a:cs typeface="Arial"/>
              </a:rPr>
              <a:t>bitmaps representation. </a:t>
            </a:r>
          </a:p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roaringbitmap.org/about/</a:t>
            </a:r>
            <a:endParaRPr lang="en-GB"/>
          </a:p>
        </p:txBody>
      </p:sp>
      <p:sp>
        <p:nvSpPr>
          <p:cNvPr id="8" name="„Use Roaring for bitmap compression whenever possible.  Do not use other bitmap compression methods” [1]">
            <a:extLst>
              <a:ext uri="{FF2B5EF4-FFF2-40B4-BE49-F238E27FC236}">
                <a16:creationId xmlns:a16="http://schemas.microsoft.com/office/drawing/2014/main" id="{0492C2FC-87BC-43BB-8BE8-CC3A386DD435}"/>
              </a:ext>
            </a:extLst>
          </p:cNvPr>
          <p:cNvSpPr txBox="1"/>
          <p:nvPr/>
        </p:nvSpPr>
        <p:spPr>
          <a:xfrm>
            <a:off x="180512" y="3179110"/>
            <a:ext cx="11227239" cy="11233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square" lIns="38100" tIns="38100" rIns="38100" bIns="381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t>„Use Roaring for bitmap compression whenever possible. </a:t>
            </a:r>
            <a:br/>
            <a:r>
              <a:t>Do not use other bitmap compression methods” [1]</a:t>
            </a:r>
          </a:p>
        </p:txBody>
      </p:sp>
      <p:sp>
        <p:nvSpPr>
          <p:cNvPr id="9" name="[1] Wang, Jianguo, et al.  &quot;An experimental study of bitmap compression vs. inverted list compression.&quot; 2017.">
            <a:extLst>
              <a:ext uri="{FF2B5EF4-FFF2-40B4-BE49-F238E27FC236}">
                <a16:creationId xmlns:a16="http://schemas.microsoft.com/office/drawing/2014/main" id="{413C891A-59CF-4681-801C-5583A8F3D361}"/>
              </a:ext>
            </a:extLst>
          </p:cNvPr>
          <p:cNvSpPr txBox="1"/>
          <p:nvPr/>
        </p:nvSpPr>
        <p:spPr>
          <a:xfrm>
            <a:off x="384229" y="8912511"/>
            <a:ext cx="12860068" cy="736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38100" tIns="38100" rIns="38100" bIns="381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 sz="2200"/>
            </a:pPr>
            <a:r>
              <a:t>[1] Wang, Jianguo, et al. </a:t>
            </a:r>
            <a:br/>
            <a:r>
              <a:t>"An experimental study of bitmap compression vs. inverted list compression." 2017.</a:t>
            </a:r>
          </a:p>
        </p:txBody>
      </p:sp>
      <p:sp>
        <p:nvSpPr>
          <p:cNvPr id="11" name="[1] Wang, Jianguo, et al.  &quot;An experimental study of bitmap compression vs. inverted list compression.&quot; 2017.">
            <a:extLst>
              <a:ext uri="{FF2B5EF4-FFF2-40B4-BE49-F238E27FC236}">
                <a16:creationId xmlns:a16="http://schemas.microsoft.com/office/drawing/2014/main" id="{413C891A-59CF-4681-801C-5583A8F3D361}"/>
              </a:ext>
            </a:extLst>
          </p:cNvPr>
          <p:cNvSpPr txBox="1"/>
          <p:nvPr/>
        </p:nvSpPr>
        <p:spPr>
          <a:xfrm>
            <a:off x="527104" y="9055386"/>
            <a:ext cx="12860068" cy="736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lIns="38100" tIns="38100" rIns="38100" bIns="381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 sz="2200"/>
            </a:pPr>
            <a:r>
              <a:t>[1] Wang, Jianguo, et al. </a:t>
            </a:r>
            <a:br/>
            <a:r>
              <a:t>"An experimental study of bitmap compression vs. inverted list compression." 2017.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7BD4E-094B-4BFB-8E19-C3BE60B1F415}"/>
              </a:ext>
            </a:extLst>
          </p:cNvPr>
          <p:cNvSpPr txBox="1"/>
          <p:nvPr/>
        </p:nvSpPr>
        <p:spPr>
          <a:xfrm>
            <a:off x="797169" y="4978400"/>
            <a:ext cx="90541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[1] Wang, Jianguo, et al.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"An experimental study of bitmap compression vs. inverted list compression." 2017.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F919-9C2C-1C45-9E49-951FF64B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Bitmap Execution Database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95E33-C702-E642-B7FF-FA8376AD2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5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EFADCC67-6193-4466-8574-F3B168B2A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82" b="35487"/>
          <a:stretch/>
        </p:blipFill>
        <p:spPr>
          <a:xfrm>
            <a:off x="395075" y="1182883"/>
            <a:ext cx="5902836" cy="2760283"/>
          </a:xfrm>
          <a:prstGeom prst="rect">
            <a:avLst/>
          </a:prstGeom>
        </p:spPr>
      </p:pic>
      <p:pic>
        <p:nvPicPr>
          <p:cNvPr id="7" name="Picture 7" descr="A black and silver text on a screen&#10;&#10;Description generated with very high confidence">
            <a:extLst>
              <a:ext uri="{FF2B5EF4-FFF2-40B4-BE49-F238E27FC236}">
                <a16:creationId xmlns:a16="http://schemas.microsoft.com/office/drawing/2014/main" id="{7B8C366E-5E04-4F8D-8686-D8F7C61A5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93" b="33450"/>
          <a:stretch/>
        </p:blipFill>
        <p:spPr>
          <a:xfrm>
            <a:off x="6432834" y="1182407"/>
            <a:ext cx="5242755" cy="277058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F3625D0-3C14-413B-A1C1-52380561E30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000" y="4205923"/>
            <a:ext cx="11160000" cy="18153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b="1">
                <a:latin typeface="Arial"/>
                <a:cs typeface="Arial"/>
              </a:rPr>
              <a:t>Roaring Bitmap</a:t>
            </a:r>
            <a:r>
              <a:rPr lang="en-GB">
                <a:latin typeface="Arial"/>
                <a:cs typeface="Arial"/>
              </a:rPr>
              <a:t> – state of the art compressed bitmap algorithm</a:t>
            </a:r>
            <a:endParaRPr lang="en-GB"/>
          </a:p>
          <a:p>
            <a:r>
              <a:rPr lang="en-GB">
                <a:latin typeface="Arial"/>
                <a:cs typeface="Arial"/>
              </a:rPr>
              <a:t>Whole 7 days of Internet bid opportunities – 12GB (sample 1/1000) </a:t>
            </a:r>
            <a:r>
              <a:rPr lang="en-GB">
                <a:solidFill>
                  <a:srgbClr val="FF0000"/>
                </a:solidFill>
                <a:latin typeface="Arial"/>
                <a:cs typeface="Arial"/>
              </a:rPr>
              <a:t>Naive 50TB</a:t>
            </a:r>
            <a:endParaRPr lang="en-GB">
              <a:solidFill>
                <a:srgbClr val="FF0000"/>
              </a:solidFill>
            </a:endParaRPr>
          </a:p>
          <a:p>
            <a:r>
              <a:rPr lang="en-GB" err="1">
                <a:latin typeface="Arial"/>
                <a:cs typeface="Arial"/>
              </a:rPr>
              <a:t>Bids&amp;Impressions</a:t>
            </a:r>
            <a:r>
              <a:rPr lang="en-GB">
                <a:latin typeface="Arial"/>
                <a:cs typeface="Arial"/>
              </a:rPr>
              <a:t> – 5GB (sample 1/100)</a:t>
            </a:r>
          </a:p>
          <a:p>
            <a:r>
              <a:rPr lang="en-GB">
                <a:latin typeface="Arial"/>
                <a:cs typeface="Arial"/>
              </a:rPr>
              <a:t>Majority of responses under 1 second </a:t>
            </a:r>
          </a:p>
        </p:txBody>
      </p:sp>
    </p:spTree>
    <p:extLst>
      <p:ext uri="{BB962C8B-B14F-4D97-AF65-F5344CB8AC3E}">
        <p14:creationId xmlns:p14="http://schemas.microsoft.com/office/powerpoint/2010/main" val="22144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5FDD-74C5-408A-8CEC-2C03CF1B0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31" y="32332"/>
            <a:ext cx="11160000" cy="69269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Nested set operations language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698C0-AEE7-4A9C-B39D-31C6BB0E5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And(…">
            <a:extLst>
              <a:ext uri="{FF2B5EF4-FFF2-40B4-BE49-F238E27FC236}">
                <a16:creationId xmlns:a16="http://schemas.microsoft.com/office/drawing/2014/main" id="{9D2625A0-8035-49A9-87BC-C5CF43C70F2E}"/>
              </a:ext>
            </a:extLst>
          </p:cNvPr>
          <p:cNvSpPr txBox="1"/>
          <p:nvPr/>
        </p:nvSpPr>
        <p:spPr>
          <a:xfrm>
            <a:off x="1276007" y="378187"/>
            <a:ext cx="8101807" cy="617092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lc="http://schemas.openxmlformats.org/drawingml/2006/lockedCanvas" val="1"/>
            </a:ext>
          </a:extLst>
        </p:spPr>
        <p:txBody>
          <a:bodyPr wrap="square" lIns="38100" tIns="38100" rIns="38100" bIns="381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sz="1800"/>
              <a:t>And(</a:t>
            </a:r>
            <a:endParaRPr lang="en-US" sz="1800"/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</a:t>
            </a:r>
            <a:r>
              <a:rPr sz="1800"/>
              <a:t> Or(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"inventory|1"</a:t>
            </a:r>
            <a:r>
              <a:rPr sz="1800"/>
              <a:t>, 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"inventory|2"</a:t>
            </a:r>
            <a:r>
              <a:rPr sz="1800"/>
              <a:t>, 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"inventory|3"</a:t>
            </a:r>
            <a:r>
              <a:rPr sz="1800"/>
              <a:t>),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</a:t>
            </a:r>
            <a:r>
              <a:rPr sz="1800"/>
              <a:t> </a:t>
            </a:r>
            <a:r>
              <a:rPr sz="1800" err="1"/>
              <a:t>AndNot</a:t>
            </a:r>
            <a:r>
              <a:rPr sz="1800"/>
              <a:t>(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</a:t>
            </a:r>
            <a:r>
              <a:rPr sz="1800"/>
              <a:t> </a:t>
            </a:r>
            <a:r>
              <a:rPr sz="1800">
                <a:solidFill>
                  <a:schemeClr val="accent1"/>
                </a:solidFill>
              </a:rPr>
              <a:t>Universe</a:t>
            </a:r>
            <a:r>
              <a:rPr sz="1800"/>
              <a:t>,</a:t>
            </a:r>
            <a:r>
              <a:rPr lang="en-US" sz="1800"/>
              <a:t> </a:t>
            </a:r>
            <a:endParaRPr sz="1800"/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</a:t>
            </a:r>
            <a:r>
              <a:rPr sz="1800"/>
              <a:t> Or(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lang="en-US"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category</a:t>
            </a:r>
            <a:r>
              <a:rPr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|</a:t>
            </a:r>
            <a:r>
              <a:rPr lang="en-US"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moto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sz="1800"/>
              <a:t>, 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lang="en-US"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category</a:t>
            </a:r>
            <a:r>
              <a:rPr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|</a:t>
            </a:r>
            <a:r>
              <a:rPr lang="en-US"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fishing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sz="1800"/>
              <a:t>)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</a:t>
            </a:r>
            <a:r>
              <a:rPr sz="1800"/>
              <a:t> ),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</a:t>
            </a:r>
            <a:r>
              <a:rPr sz="1800"/>
              <a:t> Or(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</a:t>
            </a:r>
            <a:r>
              <a:rPr sz="1800"/>
              <a:t> 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lang="en-US"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hour_of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_</a:t>
            </a:r>
            <a:r>
              <a:rPr lang="en-US"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week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|41"</a:t>
            </a:r>
            <a:r>
              <a:rPr sz="1800"/>
              <a:t>,</a:t>
            </a:r>
            <a:r>
              <a:rPr lang="en-US" sz="1800"/>
              <a:t> </a:t>
            </a:r>
            <a:endParaRPr sz="1800"/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</a:t>
            </a:r>
            <a:r>
              <a:rPr sz="1800"/>
              <a:t> </a:t>
            </a:r>
            <a:r>
              <a:rPr lang="en-US"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"hour_of_week|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42"</a:t>
            </a:r>
            <a:r>
              <a:rPr sz="1800"/>
              <a:t>,</a:t>
            </a:r>
            <a:r>
              <a:rPr lang="en-US" sz="1800"/>
              <a:t> </a:t>
            </a:r>
            <a:endParaRPr sz="1800"/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</a:t>
            </a:r>
            <a:r>
              <a:rPr sz="1800"/>
              <a:t> 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lang="en-US"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ea typeface="+mn-lt"/>
                <a:cs typeface="+mn-lt"/>
              </a:rPr>
              <a:t>hour_of_week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|43"</a:t>
            </a:r>
            <a:r>
              <a:rPr sz="1800"/>
              <a:t>,</a:t>
            </a:r>
            <a:r>
              <a:rPr lang="en-US" sz="1800"/>
              <a:t> </a:t>
            </a:r>
            <a:endParaRPr sz="1800"/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</a:t>
            </a:r>
            <a:r>
              <a:rPr sz="1800"/>
              <a:t> 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lang="en-US"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hour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_</a:t>
            </a:r>
            <a:r>
              <a:rPr lang="en-US"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of_week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|44"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</a:t>
            </a:r>
            <a:r>
              <a:rPr sz="1800"/>
              <a:t> ),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</a:t>
            </a:r>
            <a:r>
              <a:rPr sz="1800"/>
              <a:t> Or</a:t>
            </a:r>
            <a:r>
              <a:rPr lang="en-US" sz="1800"/>
              <a:t>(</a:t>
            </a:r>
            <a:r>
              <a:rPr lang="en-US"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lang="en-US"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tld|</a:t>
            </a:r>
            <a:r>
              <a:rPr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com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sz="1800"/>
              <a:t>, 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lang="en-US"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website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|</a:t>
            </a:r>
            <a:r>
              <a:rPr lang="en-US"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example.com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sz="1800"/>
              <a:t>),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</a:t>
            </a:r>
            <a:r>
              <a:rPr sz="1800"/>
              <a:t> And(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</a:t>
            </a:r>
            <a:r>
              <a:rPr sz="1800"/>
              <a:t> 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lang="en-US"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country</a:t>
            </a:r>
            <a:r>
              <a:rPr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|</a:t>
            </a:r>
            <a:r>
              <a:rPr lang="en-US"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poland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sz="1800"/>
              <a:t>,</a:t>
            </a:r>
            <a:r>
              <a:rPr lang="en-US" sz="1800"/>
              <a:t> </a:t>
            </a:r>
            <a:endParaRPr sz="1800"/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</a:t>
            </a:r>
            <a:r>
              <a:rPr sz="1800"/>
              <a:t> </a:t>
            </a:r>
            <a:r>
              <a:rPr sz="1800" err="1"/>
              <a:t>AndNot</a:t>
            </a:r>
            <a:r>
              <a:rPr sz="1800"/>
              <a:t>(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    </a:t>
            </a:r>
            <a:r>
              <a:rPr sz="1800"/>
              <a:t> </a:t>
            </a:r>
            <a:r>
              <a:rPr sz="1800">
                <a:solidFill>
                  <a:schemeClr val="accent1"/>
                </a:solidFill>
              </a:rPr>
              <a:t>Universe</a:t>
            </a:r>
            <a:r>
              <a:rPr sz="1800"/>
              <a:t>,</a:t>
            </a:r>
            <a:r>
              <a:rPr lang="en-US" sz="1800"/>
              <a:t> </a:t>
            </a:r>
            <a:endParaRPr sz="1800"/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    </a:t>
            </a:r>
            <a:r>
              <a:rPr sz="1800"/>
              <a:t> 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  <a:r>
              <a:rPr lang="en-US"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city</a:t>
            </a:r>
            <a:r>
              <a:rPr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|</a:t>
            </a:r>
            <a:r>
              <a:rPr lang="en-US" sz="1800" err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warsaw</a:t>
            </a:r>
            <a:r>
              <a: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rPr>
              <a:t>"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  </a:t>
            </a:r>
            <a:r>
              <a:rPr sz="1800"/>
              <a:t> )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</a:t>
            </a:r>
            <a:r>
              <a:rPr sz="1800"/>
              <a:t> ),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lang="en-US" sz="1800"/>
              <a:t> </a:t>
            </a:r>
            <a:r>
              <a:rPr sz="1800"/>
              <a:t> ...</a:t>
            </a:r>
          </a:p>
          <a:p>
            <a:pPr algn="l" defTabSz="457200">
              <a:defRPr sz="2400">
                <a:latin typeface="Menlo"/>
                <a:ea typeface="Menlo"/>
                <a:cs typeface="Menlo"/>
                <a:sym typeface="Menlo"/>
              </a:defRPr>
            </a:pPr>
            <a:r>
              <a:rPr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364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48" y="2564904"/>
            <a:ext cx="6861477" cy="158417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Survival analysis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0306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136996-CB69-EC42-BB76-6AF7260D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Real-Time Bidding (RTB)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D768A-AAAF-1942-8047-9BD8600836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8250" y="1480923"/>
            <a:ext cx="6392352" cy="48245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sz="2400" b="1">
                <a:latin typeface="Arial"/>
                <a:cs typeface="Arial"/>
              </a:rPr>
              <a:t>RTB allows for fully automated ad inventory selling / buying in a real-time</a:t>
            </a:r>
            <a:endParaRPr lang="en-GB" sz="200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F219E4-2F36-CE45-8B46-03E9E3579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A6EF377-EF5D-6940-BDCB-E79CBBA79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583" y="629334"/>
            <a:ext cx="1440000" cy="144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FF91CF-9C32-F847-8928-5496EE56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494" y="2418097"/>
            <a:ext cx="1620000" cy="8332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F1C5F3-4B1E-1447-A7FB-CC44DB2AB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973" y="4630517"/>
            <a:ext cx="900000" cy="9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3AB5FC-8520-BB47-9374-6BFF507FFA0B}"/>
              </a:ext>
            </a:extLst>
          </p:cNvPr>
          <p:cNvSpPr txBox="1"/>
          <p:nvPr/>
        </p:nvSpPr>
        <p:spPr>
          <a:xfrm>
            <a:off x="5808237" y="4350946"/>
            <a:ext cx="1412712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b="1"/>
              <a:t>Advertiser 1</a:t>
            </a:r>
            <a:endParaRPr lang="en-GB" sz="1600" b="1">
              <a:cs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B86FEE2-4233-9748-8085-FF744C117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931" y="4309089"/>
            <a:ext cx="900000" cy="90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02803CA-B78B-F348-BE76-53CE50021351}"/>
              </a:ext>
            </a:extLst>
          </p:cNvPr>
          <p:cNvSpPr txBox="1"/>
          <p:nvPr/>
        </p:nvSpPr>
        <p:spPr>
          <a:xfrm>
            <a:off x="7375677" y="4029519"/>
            <a:ext cx="145650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b="1"/>
              <a:t>Advertiser 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502492D-8950-934F-BD5B-4C0CB79D7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394" y="5067267"/>
            <a:ext cx="900000" cy="9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DDDE874-FF58-704B-BF20-B340334C1CA3}"/>
              </a:ext>
            </a:extLst>
          </p:cNvPr>
          <p:cNvSpPr txBox="1"/>
          <p:nvPr/>
        </p:nvSpPr>
        <p:spPr>
          <a:xfrm>
            <a:off x="8806899" y="4796454"/>
            <a:ext cx="143898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b="1"/>
              <a:t>Advertiser 3</a:t>
            </a:r>
            <a:endParaRPr lang="en-GB" sz="1600" b="1">
              <a:cs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1C9E204-C4E2-7F49-B0FF-0FC24C69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6367" y="4242597"/>
            <a:ext cx="900000" cy="90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8CD1F0F-DADC-AF4D-83FF-23D740725F2D}"/>
              </a:ext>
            </a:extLst>
          </p:cNvPr>
          <p:cNvSpPr txBox="1"/>
          <p:nvPr/>
        </p:nvSpPr>
        <p:spPr>
          <a:xfrm>
            <a:off x="10246872" y="4015578"/>
            <a:ext cx="143023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b="1"/>
              <a:t>Advertiser n</a:t>
            </a:r>
            <a:endParaRPr lang="en-GB" sz="1600" b="1">
              <a:cs typeface="Arial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B3DCD8-E0CA-1940-9E93-190D7C50829C}"/>
              </a:ext>
            </a:extLst>
          </p:cNvPr>
          <p:cNvCxnSpPr>
            <a:cxnSpLocks/>
          </p:cNvCxnSpPr>
          <p:nvPr/>
        </p:nvCxnSpPr>
        <p:spPr>
          <a:xfrm>
            <a:off x="9359494" y="1793199"/>
            <a:ext cx="0" cy="624897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880C6A-DB99-E947-B8AC-D4FE0F19CF76}"/>
              </a:ext>
            </a:extLst>
          </p:cNvPr>
          <p:cNvCxnSpPr>
            <a:cxnSpLocks/>
          </p:cNvCxnSpPr>
          <p:nvPr/>
        </p:nvCxnSpPr>
        <p:spPr>
          <a:xfrm flipH="1">
            <a:off x="6487250" y="3251387"/>
            <a:ext cx="2889761" cy="1110922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9F6F845-56B9-CE42-8F46-C285D0BC1FF4}"/>
              </a:ext>
            </a:extLst>
          </p:cNvPr>
          <p:cNvCxnSpPr>
            <a:cxnSpLocks/>
          </p:cNvCxnSpPr>
          <p:nvPr/>
        </p:nvCxnSpPr>
        <p:spPr>
          <a:xfrm>
            <a:off x="9359494" y="3251387"/>
            <a:ext cx="166900" cy="1545068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71B8216-354A-614B-BD0A-A8D59FF25E2C}"/>
              </a:ext>
            </a:extLst>
          </p:cNvPr>
          <p:cNvCxnSpPr>
            <a:cxnSpLocks/>
          </p:cNvCxnSpPr>
          <p:nvPr/>
        </p:nvCxnSpPr>
        <p:spPr>
          <a:xfrm flipH="1" flipV="1">
            <a:off x="9359494" y="3251387"/>
            <a:ext cx="1606873" cy="720398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8176AF-E3C7-214E-9C84-1FBA4E0BAF82}"/>
              </a:ext>
            </a:extLst>
          </p:cNvPr>
          <p:cNvCxnSpPr>
            <a:cxnSpLocks/>
          </p:cNvCxnSpPr>
          <p:nvPr/>
        </p:nvCxnSpPr>
        <p:spPr>
          <a:xfrm flipH="1">
            <a:off x="8555001" y="3277662"/>
            <a:ext cx="808874" cy="795648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BC821C3-A3D3-254C-AC63-6971B7D82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744" y="905469"/>
            <a:ext cx="1333500" cy="88773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F72CEDE-ECB0-A941-8EA8-61C1F45B5456}"/>
              </a:ext>
            </a:extLst>
          </p:cNvPr>
          <p:cNvCxnSpPr>
            <a:cxnSpLocks/>
          </p:cNvCxnSpPr>
          <p:nvPr/>
        </p:nvCxnSpPr>
        <p:spPr>
          <a:xfrm flipH="1">
            <a:off x="10026244" y="1349334"/>
            <a:ext cx="479339" cy="0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B67E01-D66B-3847-B8F0-076D375B58C0}"/>
              </a:ext>
            </a:extLst>
          </p:cNvPr>
          <p:cNvSpPr txBox="1"/>
          <p:nvPr/>
        </p:nvSpPr>
        <p:spPr>
          <a:xfrm>
            <a:off x="10664382" y="514458"/>
            <a:ext cx="111364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b="1"/>
              <a:t>Audience</a:t>
            </a:r>
            <a:endParaRPr lang="en-GB" sz="1600" b="1"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9FBAB5-67D8-584A-83E3-0486FA2BCA0A}"/>
              </a:ext>
            </a:extLst>
          </p:cNvPr>
          <p:cNvSpPr txBox="1"/>
          <p:nvPr/>
        </p:nvSpPr>
        <p:spPr>
          <a:xfrm>
            <a:off x="8649396" y="514456"/>
            <a:ext cx="120998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b="1"/>
              <a:t>Inventory</a:t>
            </a:r>
            <a:endParaRPr lang="en-GB" sz="1600" b="1">
              <a:cs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D6D079-5CF5-FE4A-BD67-B393F49884C4}"/>
              </a:ext>
            </a:extLst>
          </p:cNvPr>
          <p:cNvSpPr txBox="1"/>
          <p:nvPr/>
        </p:nvSpPr>
        <p:spPr>
          <a:xfrm>
            <a:off x="7764678" y="2529828"/>
            <a:ext cx="95998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600" b="1"/>
              <a:t>Auction</a:t>
            </a:r>
            <a:endParaRPr lang="en-GB" sz="1600" b="1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9BA5B-73AA-41A5-B0D6-25B171D827FB}"/>
              </a:ext>
            </a:extLst>
          </p:cNvPr>
          <p:cNvSpPr txBox="1"/>
          <p:nvPr/>
        </p:nvSpPr>
        <p:spPr>
          <a:xfrm>
            <a:off x="515258" y="2909644"/>
            <a:ext cx="5007428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GB" sz="2800"/>
              <a:t>Demand Side Platform is to estimate optimal bid price according to:</a:t>
            </a:r>
            <a:endParaRPr lang="en-US" sz="2800">
              <a:ea typeface="+mn-lt"/>
              <a:cs typeface="+mn-lt"/>
            </a:endParaRPr>
          </a:p>
          <a:p>
            <a:pPr marL="534670" lvl="1" indent="-267970"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GB"/>
              <a:t>Targeting (audience)</a:t>
            </a:r>
            <a:endParaRPr lang="en-US">
              <a:ea typeface="+mn-lt"/>
              <a:cs typeface="+mn-lt"/>
            </a:endParaRPr>
          </a:p>
          <a:p>
            <a:pPr marL="534670" lvl="1" indent="-267970"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GB"/>
              <a:t>Business requirements (KPIs)</a:t>
            </a:r>
            <a:endParaRPr lang="en-US">
              <a:ea typeface="+mn-lt"/>
              <a:cs typeface="+mn-lt"/>
            </a:endParaRPr>
          </a:p>
          <a:p>
            <a:pPr marL="534670" lvl="1" indent="-267970"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GB"/>
              <a:t>Ad inventory (context, ad slot price)</a:t>
            </a:r>
            <a:endParaRPr lang="en-US">
              <a:ea typeface="+mn-lt"/>
              <a:cs typeface="+mn-lt"/>
            </a:endParaRPr>
          </a:p>
          <a:p>
            <a:pPr marL="534670" lvl="1" indent="-267970"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GB"/>
              <a:t>Campaign budget and it's spend plan</a:t>
            </a:r>
            <a:endParaRPr lang="en-GB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39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F919-9C2C-1C45-9E49-951FF64B5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Principles of survival analysis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63883-CD77-9D45-A983-B3C36BE5C1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>
                <a:latin typeface="Arial"/>
                <a:cs typeface="Arial"/>
              </a:rPr>
              <a:t>The basic assumption in survival analysis is that the risk of failure changes with time</a:t>
            </a:r>
            <a:endParaRPr lang="en-US"/>
          </a:p>
          <a:p>
            <a:pPr>
              <a:lnSpc>
                <a:spcPct val="150000"/>
              </a:lnSpc>
            </a:pPr>
            <a:endParaRPr lang="en-GB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GB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GB"/>
          </a:p>
          <a:p>
            <a:pPr>
              <a:lnSpc>
                <a:spcPct val="150000"/>
              </a:lnSpc>
            </a:pPr>
            <a:endParaRPr lang="en-GB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GB">
                <a:latin typeface="Arial"/>
                <a:cs typeface="Arial"/>
              </a:rPr>
              <a:t>Two major approaches for survival probability modelling can be distinguished:</a:t>
            </a:r>
            <a:endParaRPr lang="en-GB"/>
          </a:p>
          <a:p>
            <a:pPr marL="534670" lvl="1" indent="-267970">
              <a:lnSpc>
                <a:spcPct val="150000"/>
              </a:lnSpc>
            </a:pPr>
            <a:r>
              <a:rPr lang="en-GB">
                <a:latin typeface="Arial"/>
                <a:cs typeface="Arial"/>
              </a:rPr>
              <a:t>Parametric – can be extrapolated for new experiences (Weibull)</a:t>
            </a:r>
          </a:p>
          <a:p>
            <a:pPr marL="534670" lvl="1" indent="-267970">
              <a:lnSpc>
                <a:spcPct val="150000"/>
              </a:lnSpc>
            </a:pPr>
            <a:r>
              <a:rPr lang="en-GB">
                <a:latin typeface="Arial"/>
                <a:cs typeface="Arial"/>
              </a:rPr>
              <a:t>Non-parametric – very flexible but can't be extended for new experience (Kaplan-Maier)</a:t>
            </a:r>
            <a:endParaRPr lang="en-GB" sz="2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95E33-C702-E642-B7FF-FA8376AD2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3149FBD6-A9D0-4827-9EFF-C797F8C5E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848721"/>
            <a:ext cx="6668218" cy="2168520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C0569E-DFFD-4DA1-B5D7-561D22A1B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0" b="-227"/>
          <a:stretch/>
        </p:blipFill>
        <p:spPr>
          <a:xfrm>
            <a:off x="7778754" y="1849732"/>
            <a:ext cx="3736080" cy="2171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E3F28-C416-4262-A444-B0436C10839F}"/>
              </a:ext>
            </a:extLst>
          </p:cNvPr>
          <p:cNvSpPr txBox="1"/>
          <p:nvPr/>
        </p:nvSpPr>
        <p:spPr>
          <a:xfrm rot="-5400000">
            <a:off x="6929284" y="2470355"/>
            <a:ext cx="1524000" cy="374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Failure Rate</a:t>
            </a:r>
          </a:p>
        </p:txBody>
      </p:sp>
    </p:spTree>
    <p:extLst>
      <p:ext uri="{BB962C8B-B14F-4D97-AF65-F5344CB8AC3E}">
        <p14:creationId xmlns:p14="http://schemas.microsoft.com/office/powerpoint/2010/main" val="16864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5541C-9A0C-42A2-9393-7D8255E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2" y="-1860"/>
            <a:ext cx="11160000" cy="69269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Data censoring in survival analysis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8113AD-67BA-4DA4-845B-EB5D0772AE3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173" t="1169" r="1466" b="1086"/>
          <a:stretch/>
        </p:blipFill>
        <p:spPr>
          <a:xfrm>
            <a:off x="1303521" y="656331"/>
            <a:ext cx="7903498" cy="557010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5ABD8-A359-41B8-B569-4CB46BC6B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8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494E-77C9-4524-BB80-B5BFCD3A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Weibull based survival probability estimation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B1920-3918-4669-A0F2-5E81C293EC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latin typeface="Arial"/>
                <a:cs typeface="Arial"/>
              </a:rPr>
              <a:t>Weibull distribution is derived from hazard function:</a:t>
            </a:r>
            <a:endParaRPr lang="en-US"/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600">
                <a:latin typeface="Arial"/>
                <a:cs typeface="Arial"/>
              </a:rPr>
              <a:t>where:</a:t>
            </a:r>
          </a:p>
          <a:p>
            <a:pPr marL="534670" lvl="1" indent="-267970"/>
            <a:r>
              <a:rPr lang="en-US" sz="1600" i="1">
                <a:latin typeface="Arial"/>
                <a:cs typeface="Arial"/>
              </a:rPr>
              <a:t>S(t)</a:t>
            </a:r>
            <a:r>
              <a:rPr lang="en-US" sz="1600">
                <a:latin typeface="Arial"/>
                <a:cs typeface="Arial"/>
              </a:rPr>
              <a:t> - survival function (</a:t>
            </a:r>
            <a:r>
              <a:rPr lang="en-US" sz="1600" err="1">
                <a:latin typeface="Arial"/>
                <a:cs typeface="Arial"/>
              </a:rPr>
              <a:t>cdf</a:t>
            </a:r>
            <a:r>
              <a:rPr lang="en-US" sz="1600">
                <a:latin typeface="Arial"/>
                <a:cs typeface="Arial"/>
              </a:rPr>
              <a:t>)</a:t>
            </a:r>
          </a:p>
          <a:p>
            <a:pPr marL="534670" lvl="1" indent="-267970"/>
            <a:r>
              <a:rPr lang="en-US" sz="1600" i="1">
                <a:latin typeface="Arial"/>
                <a:cs typeface="Arial"/>
              </a:rPr>
              <a:t>F(t) = 1 – S(t) </a:t>
            </a:r>
            <a:r>
              <a:rPr lang="en-US" sz="1600">
                <a:latin typeface="Arial"/>
                <a:cs typeface="Arial"/>
              </a:rPr>
              <a:t>- failure function (</a:t>
            </a:r>
            <a:r>
              <a:rPr lang="en-US" sz="1600" err="1">
                <a:latin typeface="Arial"/>
                <a:cs typeface="Arial"/>
              </a:rPr>
              <a:t>cdf</a:t>
            </a:r>
            <a:r>
              <a:rPr lang="en-US" sz="1600">
                <a:latin typeface="Arial"/>
                <a:cs typeface="Arial"/>
              </a:rPr>
              <a:t>)</a:t>
            </a:r>
          </a:p>
          <a:p>
            <a:pPr marL="534670" lvl="1" indent="-267970"/>
            <a:r>
              <a:rPr lang="en-US" sz="1600" i="1">
                <a:latin typeface="Arial"/>
                <a:cs typeface="Arial"/>
              </a:rPr>
              <a:t>f(t) = </a:t>
            </a:r>
            <a:r>
              <a:rPr lang="en-US" sz="1600" i="1" err="1">
                <a:latin typeface="Arial"/>
                <a:cs typeface="Arial"/>
              </a:rPr>
              <a:t>dF</a:t>
            </a:r>
            <a:r>
              <a:rPr lang="en-US" sz="1600" i="1">
                <a:latin typeface="Arial"/>
                <a:cs typeface="Arial"/>
              </a:rPr>
              <a:t>(t)/dt - pdf</a:t>
            </a:r>
            <a:endParaRPr lang="en-US" sz="1600" i="1">
              <a:latin typeface="Symbol"/>
              <a:cs typeface="Arial"/>
              <a:sym typeface="Symbol"/>
            </a:endParaRPr>
          </a:p>
          <a:p>
            <a:r>
              <a:rPr lang="en-US">
                <a:latin typeface="Arial"/>
                <a:cs typeface="Arial"/>
              </a:rPr>
              <a:t>Weibull distribution is defined by 2 parameters:</a:t>
            </a:r>
            <a:endParaRPr lang="en-US"/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pPr marL="534670" lvl="1" indent="-267970"/>
            <a:r>
              <a:rPr lang="en-US" sz="2000">
                <a:latin typeface="Arial"/>
                <a:cs typeface="Arial"/>
              </a:rPr>
              <a:t>Shape parameter </a:t>
            </a:r>
            <a:r>
              <a:rPr lang="en-US" sz="2000" i="1">
                <a:latin typeface="Arial"/>
                <a:cs typeface="Arial"/>
              </a:rPr>
              <a:t>p</a:t>
            </a:r>
            <a:r>
              <a:rPr lang="en-US" sz="2000">
                <a:latin typeface="Arial"/>
                <a:cs typeface="Arial"/>
              </a:rPr>
              <a:t> - failure mode type</a:t>
            </a:r>
          </a:p>
          <a:p>
            <a:pPr marL="534670" lvl="1" indent="-267970"/>
            <a:r>
              <a:rPr lang="en-US" sz="2000">
                <a:latin typeface="Arial"/>
                <a:cs typeface="Arial"/>
              </a:rPr>
              <a:t>Scale parameter </a:t>
            </a:r>
            <a:r>
              <a:rPr lang="en-US" sz="2000" i="1">
                <a:latin typeface="Symbol"/>
                <a:cs typeface="Arial"/>
                <a:sym typeface="Symbol"/>
              </a:rPr>
              <a:t>l</a:t>
            </a:r>
            <a:r>
              <a:rPr lang="en-US" sz="2000">
                <a:latin typeface="Arial"/>
                <a:cs typeface="Arial"/>
              </a:rPr>
              <a:t> -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F02B5-BFED-439E-B39D-5C7A7BEFB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440838C-4A25-4000-9644-3A687CC5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36" y="1483789"/>
            <a:ext cx="5446144" cy="1061496"/>
          </a:xfrm>
          <a:prstGeom prst="rect">
            <a:avLst/>
          </a:prstGeom>
        </p:spPr>
      </p:pic>
      <p:pic>
        <p:nvPicPr>
          <p:cNvPr id="6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E13DBA3-55B5-41AF-B4A2-5CFBBDDF7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702" y="4174415"/>
            <a:ext cx="2743200" cy="65139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FCB6D5-F26E-4E86-879F-FFB0F58AB869}"/>
              </a:ext>
            </a:extLst>
          </p:cNvPr>
          <p:cNvCxnSpPr/>
          <p:nvPr/>
        </p:nvCxnSpPr>
        <p:spPr>
          <a:xfrm>
            <a:off x="7179589" y="2007307"/>
            <a:ext cx="4340658" cy="26314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C01E2F9-B3C5-4FF6-9FFD-4C6854DD74A2}"/>
              </a:ext>
            </a:extLst>
          </p:cNvPr>
          <p:cNvSpPr txBox="1"/>
          <p:nvPr/>
        </p:nvSpPr>
        <p:spPr>
          <a:xfrm>
            <a:off x="10996509" y="2060827"/>
            <a:ext cx="725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256D67-C3F5-448B-9905-C5A23807D598}"/>
              </a:ext>
            </a:extLst>
          </p:cNvPr>
          <p:cNvSpPr txBox="1"/>
          <p:nvPr/>
        </p:nvSpPr>
        <p:spPr>
          <a:xfrm>
            <a:off x="7126893" y="1601023"/>
            <a:ext cx="27103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highlight>
                  <a:srgbClr val="00FF00"/>
                </a:highlight>
                <a:cs typeface="Arial"/>
              </a:rPr>
              <a:t>Survive                   </a:t>
            </a:r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FF00"/>
                </a:highlight>
                <a:cs typeface="Arial"/>
              </a:rPr>
              <a:t>   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CD7A0-43AC-4FF7-A461-69147B45FCB8}"/>
              </a:ext>
            </a:extLst>
          </p:cNvPr>
          <p:cNvSpPr txBox="1"/>
          <p:nvPr/>
        </p:nvSpPr>
        <p:spPr>
          <a:xfrm>
            <a:off x="7126206" y="2022453"/>
            <a:ext cx="725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A9B001-7594-4A0C-9E48-4FF192C18047}"/>
              </a:ext>
            </a:extLst>
          </p:cNvPr>
          <p:cNvSpPr txBox="1"/>
          <p:nvPr/>
        </p:nvSpPr>
        <p:spPr>
          <a:xfrm>
            <a:off x="9499918" y="2060827"/>
            <a:ext cx="725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55461-6B04-4B6D-8EB4-0686E7B11E6B}"/>
              </a:ext>
            </a:extLst>
          </p:cNvPr>
          <p:cNvSpPr txBox="1"/>
          <p:nvPr/>
        </p:nvSpPr>
        <p:spPr>
          <a:xfrm>
            <a:off x="10300291" y="2060826"/>
            <a:ext cx="725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∆t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65A7EB-6300-4FC8-84FD-F2E77E2AE5AD}"/>
              </a:ext>
            </a:extLst>
          </p:cNvPr>
          <p:cNvSpPr txBox="1"/>
          <p:nvPr/>
        </p:nvSpPr>
        <p:spPr>
          <a:xfrm>
            <a:off x="9725367" y="1595541"/>
            <a:ext cx="1153416" cy="411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2">
                    <a:lumMod val="50000"/>
                  </a:schemeClr>
                </a:solidFill>
                <a:highlight>
                  <a:srgbClr val="FF0000"/>
                </a:highlight>
                <a:cs typeface="Arial"/>
              </a:rPr>
              <a:t>Fail    </a:t>
            </a:r>
            <a:r>
              <a:rPr lang="en-US" sz="2000">
                <a:solidFill>
                  <a:srgbClr val="FF0000"/>
                </a:solidFill>
                <a:highlight>
                  <a:srgbClr val="FF0000"/>
                </a:highlight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6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AE517-3C6A-4388-A1F1-09D4E5D1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Weibull based survival probability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F8645-0AFC-4026-829D-79CF13D7A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>
                <a:latin typeface="Arial"/>
                <a:cs typeface="Arial"/>
              </a:rPr>
              <a:t>One can distinguish 3 classes of failure types:</a:t>
            </a:r>
            <a:endParaRPr lang="en-US"/>
          </a:p>
          <a:p>
            <a:pPr marL="534670" lvl="1" indent="-267970"/>
            <a:r>
              <a:rPr lang="en-US">
                <a:latin typeface="Arial"/>
                <a:cs typeface="Arial"/>
              </a:rPr>
              <a:t>Infant mortality  </a:t>
            </a:r>
            <a:r>
              <a:rPr lang="en-US" i="1">
                <a:latin typeface="Arial"/>
                <a:cs typeface="Arial"/>
              </a:rPr>
              <a:t>p</a:t>
            </a:r>
            <a:r>
              <a:rPr lang="en-US">
                <a:latin typeface="Arial"/>
                <a:cs typeface="Arial"/>
              </a:rPr>
              <a:t> &lt; 1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Random failures </a:t>
            </a:r>
            <a:r>
              <a:rPr lang="en-US" i="1">
                <a:latin typeface="Arial"/>
                <a:cs typeface="Arial"/>
              </a:rPr>
              <a:t>p</a:t>
            </a:r>
            <a:r>
              <a:rPr lang="en-US">
                <a:latin typeface="Arial"/>
                <a:cs typeface="Arial"/>
              </a:rPr>
              <a:t> = 1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Ware out </a:t>
            </a:r>
            <a:r>
              <a:rPr lang="en-US" i="1">
                <a:latin typeface="Arial"/>
                <a:cs typeface="Arial"/>
              </a:rPr>
              <a:t>p</a:t>
            </a:r>
            <a:r>
              <a:rPr lang="en-US">
                <a:latin typeface="Arial"/>
                <a:cs typeface="Arial"/>
              </a:rPr>
              <a:t> &gt;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C0C32-94C1-4F75-9E83-D8CF9BB72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E96AC37-EA6F-4D0A-95B5-28F87AEB0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3" t="9069" r="6852" b="16229"/>
          <a:stretch/>
        </p:blipFill>
        <p:spPr>
          <a:xfrm>
            <a:off x="6315075" y="1039200"/>
            <a:ext cx="5757650" cy="3511079"/>
          </a:xfrm>
          <a:prstGeom prst="rect">
            <a:avLst/>
          </a:prstGeom>
        </p:spPr>
      </p:pic>
      <p:pic>
        <p:nvPicPr>
          <p:cNvPr id="8" name="Picture 8" descr="A close up of a light&#10;&#10;Description generated with high confidence">
            <a:extLst>
              <a:ext uri="{FF2B5EF4-FFF2-40B4-BE49-F238E27FC236}">
                <a16:creationId xmlns:a16="http://schemas.microsoft.com/office/drawing/2014/main" id="{6BACDBB0-6C9E-480D-B21F-8C05391F6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60" y="3535123"/>
            <a:ext cx="2324100" cy="2505075"/>
          </a:xfrm>
          <a:prstGeom prst="rect">
            <a:avLst/>
          </a:prstGeom>
        </p:spPr>
      </p:pic>
      <p:pic>
        <p:nvPicPr>
          <p:cNvPr id="10" name="Picture 10" descr="A picture containing scene, laser&#10;&#10;Description generated with very high confidence">
            <a:extLst>
              <a:ext uri="{FF2B5EF4-FFF2-40B4-BE49-F238E27FC236}">
                <a16:creationId xmlns:a16="http://schemas.microsoft.com/office/drawing/2014/main" id="{674D1C64-F7BA-4EFC-9496-FF927D03B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629" y="3506548"/>
            <a:ext cx="2324100" cy="2562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1CF77E-09B6-4D8D-91B6-A466DD81E520}"/>
              </a:ext>
            </a:extLst>
          </p:cNvPr>
          <p:cNvSpPr txBox="1"/>
          <p:nvPr/>
        </p:nvSpPr>
        <p:spPr>
          <a:xfrm>
            <a:off x="1928004" y="3164456"/>
            <a:ext cx="2441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Weibull 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73B96-6E67-4FEF-91D2-01A2A0ED59AE}"/>
              </a:ext>
            </a:extLst>
          </p:cNvPr>
          <p:cNvSpPr txBox="1"/>
          <p:nvPr/>
        </p:nvSpPr>
        <p:spPr>
          <a:xfrm>
            <a:off x="5680494" y="5306682"/>
            <a:ext cx="624408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Parametric approach easy to extrapolate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DAA91-8559-4835-A7B2-AF08199F3406}"/>
              </a:ext>
            </a:extLst>
          </p:cNvPr>
          <p:cNvSpPr txBox="1"/>
          <p:nvPr/>
        </p:nvSpPr>
        <p:spPr>
          <a:xfrm>
            <a:off x="8801100" y="4448175"/>
            <a:ext cx="609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F7614-8506-4901-A812-74C41CD20C08}"/>
              </a:ext>
            </a:extLst>
          </p:cNvPr>
          <p:cNvSpPr txBox="1"/>
          <p:nvPr/>
        </p:nvSpPr>
        <p:spPr>
          <a:xfrm rot="-5400000">
            <a:off x="5467350" y="2609850"/>
            <a:ext cx="1419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Hazard</a:t>
            </a:r>
          </a:p>
        </p:txBody>
      </p:sp>
    </p:spTree>
    <p:extLst>
      <p:ext uri="{BB962C8B-B14F-4D97-AF65-F5344CB8AC3E}">
        <p14:creationId xmlns:p14="http://schemas.microsoft.com/office/powerpoint/2010/main" val="24964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0758-6D78-4F41-99FA-16629999D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Kaplan-Maier based survival probability estimation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62D00-00AA-4C12-A1D3-0196A79B6E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In Kaplan-Meier method we are to predict chance of surviving time ∆t after surviving time </a:t>
            </a:r>
            <a:r>
              <a:rPr lang="en-US" i="1">
                <a:latin typeface="Arial"/>
                <a:cs typeface="Arial"/>
              </a:rPr>
              <a:t>t: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96336-B93C-4D01-9CAB-E56EFE229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5" descr="A picture containing person, building&#10;&#10;Description generated with very high confidence">
            <a:extLst>
              <a:ext uri="{FF2B5EF4-FFF2-40B4-BE49-F238E27FC236}">
                <a16:creationId xmlns:a16="http://schemas.microsoft.com/office/drawing/2014/main" id="{79594170-4A9E-42C6-BA77-5FD3CD392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49" y="2642372"/>
            <a:ext cx="7185803" cy="2716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5F3C66-1DF6-4304-B499-10ADAD682937}"/>
              </a:ext>
            </a:extLst>
          </p:cNvPr>
          <p:cNvSpPr txBox="1"/>
          <p:nvPr/>
        </p:nvSpPr>
        <p:spPr>
          <a:xfrm>
            <a:off x="691551" y="5587041"/>
            <a:ext cx="1080170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No parameters to be estimated, very flexible and easy in implementation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73071-92FE-4ABC-B62A-922040565333}"/>
              </a:ext>
            </a:extLst>
          </p:cNvPr>
          <p:cNvSpPr txBox="1"/>
          <p:nvPr/>
        </p:nvSpPr>
        <p:spPr>
          <a:xfrm>
            <a:off x="5930754" y="1793282"/>
            <a:ext cx="3426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S(</a:t>
            </a:r>
            <a:r>
              <a:rPr lang="en-US" sz="2400" i="1" err="1"/>
              <a:t>t,Δt</a:t>
            </a:r>
            <a:r>
              <a:rPr lang="en-US" sz="2400" i="1"/>
              <a:t>) = S(t) </a:t>
            </a:r>
            <a:r>
              <a:rPr lang="en-US" i="1"/>
              <a:t>•</a:t>
            </a:r>
            <a:r>
              <a:rPr lang="en-US" sz="2400" i="1"/>
              <a:t> S(</a:t>
            </a:r>
            <a:r>
              <a:rPr lang="en-US" sz="2400" i="1" err="1"/>
              <a:t>Δt|t</a:t>
            </a:r>
            <a:r>
              <a:rPr lang="en-US" sz="2400" i="1"/>
              <a:t>)</a:t>
            </a:r>
            <a:endParaRPr lang="en-US" sz="2400" i="1">
              <a:cs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F36A94-0869-42D4-8934-0189BD5247CC}"/>
              </a:ext>
            </a:extLst>
          </p:cNvPr>
          <p:cNvCxnSpPr/>
          <p:nvPr/>
        </p:nvCxnSpPr>
        <p:spPr>
          <a:xfrm>
            <a:off x="688884" y="2095019"/>
            <a:ext cx="4340658" cy="26314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5663DA-B8B1-46CC-B29C-7FC7FB275B13}"/>
              </a:ext>
            </a:extLst>
          </p:cNvPr>
          <p:cNvSpPr txBox="1"/>
          <p:nvPr/>
        </p:nvSpPr>
        <p:spPr>
          <a:xfrm>
            <a:off x="4505804" y="2148539"/>
            <a:ext cx="725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06107-F09D-4215-9946-93C26ACE94E9}"/>
              </a:ext>
            </a:extLst>
          </p:cNvPr>
          <p:cNvSpPr txBox="1"/>
          <p:nvPr/>
        </p:nvSpPr>
        <p:spPr>
          <a:xfrm>
            <a:off x="636188" y="1688735"/>
            <a:ext cx="27103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highlight>
                  <a:srgbClr val="00FF00"/>
                </a:highlight>
                <a:cs typeface="Arial"/>
              </a:rPr>
              <a:t>Survive                    </a:t>
            </a:r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FF00"/>
                </a:highlight>
                <a:cs typeface="Arial"/>
              </a:rPr>
              <a:t>  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B92CC-089C-44AD-8713-E2E0F1A699AF}"/>
              </a:ext>
            </a:extLst>
          </p:cNvPr>
          <p:cNvSpPr txBox="1"/>
          <p:nvPr/>
        </p:nvSpPr>
        <p:spPr>
          <a:xfrm>
            <a:off x="635501" y="2110165"/>
            <a:ext cx="725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8306F9-DB77-4A44-9460-652C6BAD5262}"/>
              </a:ext>
            </a:extLst>
          </p:cNvPr>
          <p:cNvSpPr txBox="1"/>
          <p:nvPr/>
        </p:nvSpPr>
        <p:spPr>
          <a:xfrm>
            <a:off x="3085961" y="2148539"/>
            <a:ext cx="725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BFBDB-1788-4EDF-9154-D543FB47E04C}"/>
              </a:ext>
            </a:extLst>
          </p:cNvPr>
          <p:cNvSpPr txBox="1"/>
          <p:nvPr/>
        </p:nvSpPr>
        <p:spPr>
          <a:xfrm>
            <a:off x="4017903" y="2148538"/>
            <a:ext cx="725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∆t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C0A125-4894-46AB-A924-EDE58C8334D1}"/>
              </a:ext>
            </a:extLst>
          </p:cNvPr>
          <p:cNvSpPr txBox="1"/>
          <p:nvPr/>
        </p:nvSpPr>
        <p:spPr>
          <a:xfrm>
            <a:off x="3185324" y="1686960"/>
            <a:ext cx="11972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highlight>
                  <a:srgbClr val="00FF00"/>
                </a:highlight>
                <a:cs typeface="Arial"/>
              </a:rPr>
              <a:t>Survive</a:t>
            </a:r>
            <a:r>
              <a:rPr lang="en-US" sz="200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00FF00"/>
                </a:highlight>
                <a:cs typeface="Arial"/>
              </a:rPr>
              <a:t>. </a:t>
            </a:r>
            <a:endParaRPr lang="en-US" sz="2000">
              <a:solidFill>
                <a:schemeClr val="accent5">
                  <a:lumMod val="60000"/>
                  <a:lumOff val="4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610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00BA-5B33-4188-B38C-74D807B4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Kaplan-Meier curve calculation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7EAD8-EF3F-494D-9700-57C62125D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7C181E-1BDF-4517-98DA-D34BC8B0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5" y="1541648"/>
            <a:ext cx="4827916" cy="4292289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2C845E-7113-4070-BF09-1A5C6C8F6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93" t="8907" r="3807" b="7206"/>
          <a:stretch/>
        </p:blipFill>
        <p:spPr>
          <a:xfrm>
            <a:off x="7205468" y="1867413"/>
            <a:ext cx="4126940" cy="3723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1964C-F5F3-4ED4-9EE3-185E16FA58BE}"/>
              </a:ext>
            </a:extLst>
          </p:cNvPr>
          <p:cNvSpPr txBox="1"/>
          <p:nvPr/>
        </p:nvSpPr>
        <p:spPr>
          <a:xfrm>
            <a:off x="4379344" y="935967"/>
            <a:ext cx="34261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/>
              <a:t>S(</a:t>
            </a:r>
            <a:r>
              <a:rPr lang="en-US" sz="2400" i="1" err="1"/>
              <a:t>t,Δt</a:t>
            </a:r>
            <a:r>
              <a:rPr lang="en-US" sz="2400" i="1"/>
              <a:t>) = S(t) </a:t>
            </a:r>
            <a:r>
              <a:rPr lang="en-US" i="1"/>
              <a:t>•</a:t>
            </a:r>
            <a:r>
              <a:rPr lang="en-US" sz="2400" i="1"/>
              <a:t> S(</a:t>
            </a:r>
            <a:r>
              <a:rPr lang="en-US" sz="2400" i="1" err="1"/>
              <a:t>Δt|t</a:t>
            </a:r>
            <a:r>
              <a:rPr lang="en-US" sz="2400" i="1"/>
              <a:t>)</a:t>
            </a:r>
            <a:endParaRPr lang="en-US" sz="2400" i="1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04312-C437-4F58-9ABA-8ADB0F3D751F}"/>
              </a:ext>
            </a:extLst>
          </p:cNvPr>
          <p:cNvSpPr txBox="1"/>
          <p:nvPr/>
        </p:nvSpPr>
        <p:spPr>
          <a:xfrm rot="-5340000">
            <a:off x="5668297" y="33872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Survival 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9B274-6C24-4668-B749-D7E3FDCE8494}"/>
              </a:ext>
            </a:extLst>
          </p:cNvPr>
          <p:cNvSpPr txBox="1"/>
          <p:nvPr/>
        </p:nvSpPr>
        <p:spPr>
          <a:xfrm>
            <a:off x="8484496" y="5643334"/>
            <a:ext cx="21321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Time (weeks)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39DA1-F7CA-4F3E-A036-AAFC5325B6A6}"/>
              </a:ext>
            </a:extLst>
          </p:cNvPr>
          <p:cNvSpPr txBox="1"/>
          <p:nvPr/>
        </p:nvSpPr>
        <p:spPr>
          <a:xfrm>
            <a:off x="7641207" y="1498480"/>
            <a:ext cx="37460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KM Curve for Group 1 (treatment)</a:t>
            </a:r>
          </a:p>
        </p:txBody>
      </p:sp>
    </p:spTree>
    <p:extLst>
      <p:ext uri="{BB962C8B-B14F-4D97-AF65-F5344CB8AC3E}">
        <p14:creationId xmlns:p14="http://schemas.microsoft.com/office/powerpoint/2010/main" val="102166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48" y="2564904"/>
            <a:ext cx="6861477" cy="158417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Elements of survival analysis in Bid Landscape modelling 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7713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0E38-6787-244C-82C6-869AE636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RTB auctions modelling with survival methods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5EC47-A196-4643-9C70-9662676194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000" y="1182238"/>
            <a:ext cx="11160000" cy="48245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From survival models to Bid Landscape: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time -&gt; cost per 1k bought impressions (CPM)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died -&gt; won bid (left censored, known win price)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alive -&gt; lost bid (right censored, unknown exact win price)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884E4-2D85-4540-BCBE-6C4670986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82DF51D1-9B46-4751-9AC3-4CA3874B1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" t="3499" r="-59" b="5985"/>
          <a:stretch/>
        </p:blipFill>
        <p:spPr>
          <a:xfrm>
            <a:off x="1024062" y="2861950"/>
            <a:ext cx="5740773" cy="3425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9A5931-58CE-4EC0-A2B5-B9B2C4C61C15}"/>
              </a:ext>
            </a:extLst>
          </p:cNvPr>
          <p:cNvSpPr txBox="1"/>
          <p:nvPr/>
        </p:nvSpPr>
        <p:spPr>
          <a:xfrm>
            <a:off x="7323155" y="3408485"/>
            <a:ext cx="40962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our win price (second price auction)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957D22-B33D-45AF-BBE0-5D0E365509D9}"/>
              </a:ext>
            </a:extLst>
          </p:cNvPr>
          <p:cNvSpPr/>
          <p:nvPr/>
        </p:nvSpPr>
        <p:spPr>
          <a:xfrm>
            <a:off x="7017623" y="3024798"/>
            <a:ext cx="230554" cy="22078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65C9D0-A68D-4BB2-913C-D9DD2FD10FF3}"/>
              </a:ext>
            </a:extLst>
          </p:cNvPr>
          <p:cNvSpPr/>
          <p:nvPr/>
        </p:nvSpPr>
        <p:spPr>
          <a:xfrm>
            <a:off x="7017622" y="3483950"/>
            <a:ext cx="230554" cy="2207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4908D2-AACA-4F28-85F2-622783A61D8A}"/>
              </a:ext>
            </a:extLst>
          </p:cNvPr>
          <p:cNvSpPr/>
          <p:nvPr/>
        </p:nvSpPr>
        <p:spPr>
          <a:xfrm>
            <a:off x="7017621" y="3947988"/>
            <a:ext cx="230554" cy="2207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6D0C13-2165-4D58-B347-887BE0A0BDF2}"/>
              </a:ext>
            </a:extLst>
          </p:cNvPr>
          <p:cNvSpPr txBox="1"/>
          <p:nvPr/>
        </p:nvSpPr>
        <p:spPr>
          <a:xfrm>
            <a:off x="7320713" y="3874966"/>
            <a:ext cx="42378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competitor outbid price (unknown)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4D0E9-3B5B-48E0-A4CB-87E2195FFFBF}"/>
              </a:ext>
            </a:extLst>
          </p:cNvPr>
          <p:cNvSpPr txBox="1"/>
          <p:nvPr/>
        </p:nvSpPr>
        <p:spPr>
          <a:xfrm>
            <a:off x="7323154" y="294933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our bid price</a:t>
            </a:r>
          </a:p>
        </p:txBody>
      </p:sp>
    </p:spTree>
    <p:extLst>
      <p:ext uri="{BB962C8B-B14F-4D97-AF65-F5344CB8AC3E}">
        <p14:creationId xmlns:p14="http://schemas.microsoft.com/office/powerpoint/2010/main" val="284691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0E38-6787-244C-82C6-869AE6363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Bid Landscape vs. Survival Analysis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0571D-25CF-E442-A96F-65A7C7C55A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000" y="1196752"/>
            <a:ext cx="5309067" cy="482453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b="1">
                <a:latin typeface="Arial"/>
                <a:cs typeface="Arial"/>
              </a:rPr>
              <a:t>Survival analysis</a:t>
            </a:r>
          </a:p>
          <a:p>
            <a:r>
              <a:rPr lang="en-GB">
                <a:latin typeface="Arial"/>
                <a:cs typeface="Arial"/>
              </a:rPr>
              <a:t>Risk of failure evolves with time</a:t>
            </a:r>
            <a:endParaRPr lang="en-GB"/>
          </a:p>
          <a:p>
            <a:r>
              <a:rPr lang="en-GB">
                <a:latin typeface="Arial"/>
                <a:cs typeface="Arial"/>
              </a:rPr>
              <a:t>Incomplete knowledge regarding failure time, right censoring:</a:t>
            </a:r>
          </a:p>
          <a:p>
            <a:pPr marL="534670" lvl="1" indent="-267970"/>
            <a:r>
              <a:rPr lang="en-GB" sz="2000">
                <a:latin typeface="Arial"/>
                <a:cs typeface="Arial"/>
              </a:rPr>
              <a:t>Majority of object survive </a:t>
            </a:r>
          </a:p>
          <a:p>
            <a:r>
              <a:rPr lang="en-GB">
                <a:latin typeface="Arial"/>
                <a:cs typeface="Arial"/>
              </a:rPr>
              <a:t>Multiple competing failure modes</a:t>
            </a:r>
            <a:endParaRPr lang="en-GB"/>
          </a:p>
          <a:p>
            <a:r>
              <a:rPr lang="en-GB">
                <a:latin typeface="Arial"/>
                <a:cs typeface="Arial"/>
              </a:rPr>
              <a:t>Very high disproportion between positive (failures) and negative (survived) class representatives</a:t>
            </a:r>
          </a:p>
          <a:p>
            <a:r>
              <a:rPr lang="en-GB">
                <a:latin typeface="Arial"/>
                <a:cs typeface="Arial"/>
              </a:rPr>
              <a:t>Usually very limited data</a:t>
            </a:r>
          </a:p>
          <a:p>
            <a:r>
              <a:rPr lang="en-GB">
                <a:latin typeface="Arial"/>
                <a:cs typeface="Arial"/>
              </a:rPr>
              <a:t>Wrong predictions may have catastrophic consequences – quality monitoring 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884E4-2D85-4540-BCBE-6C4670986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B803F-EEBF-419E-9E2F-F1D43D9EC01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66933" y="1196752"/>
            <a:ext cx="5186447" cy="48245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800" b="1">
                <a:latin typeface="Arial"/>
                <a:cs typeface="Arial"/>
              </a:rPr>
              <a:t>Bid Landscape analysis</a:t>
            </a:r>
            <a:endParaRPr lang="en-US" sz="1800"/>
          </a:p>
          <a:p>
            <a:pPr>
              <a:lnSpc>
                <a:spcPct val="120000"/>
              </a:lnSpc>
            </a:pPr>
            <a:r>
              <a:rPr lang="en-US" sz="1800">
                <a:latin typeface="Arial"/>
                <a:cs typeface="Arial"/>
              </a:rPr>
              <a:t>Winning probability evolves with price</a:t>
            </a:r>
          </a:p>
          <a:p>
            <a:pPr>
              <a:lnSpc>
                <a:spcPct val="120000"/>
              </a:lnSpc>
            </a:pPr>
            <a:r>
              <a:rPr lang="en-GB" sz="1800">
                <a:latin typeface="Arial"/>
                <a:cs typeface="Arial"/>
              </a:rPr>
              <a:t>Incomplete knowledge regarding win price, right censoring:</a:t>
            </a:r>
            <a:endParaRPr lang="en-US" sz="1800">
              <a:latin typeface="Arial"/>
              <a:cs typeface="Arial"/>
            </a:endParaRPr>
          </a:p>
          <a:p>
            <a:pPr marL="534670" lvl="1" indent="-267970">
              <a:lnSpc>
                <a:spcPct val="120000"/>
              </a:lnSpc>
            </a:pPr>
            <a:r>
              <a:rPr lang="en-GB">
                <a:latin typeface="Arial"/>
                <a:cs typeface="Arial"/>
              </a:rPr>
              <a:t>Only small fraction of bids are won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 sz="1800">
                <a:latin typeface="Arial"/>
                <a:cs typeface="Arial"/>
              </a:rPr>
              <a:t>Different inventory sources</a:t>
            </a:r>
            <a:endParaRPr lang="en-US" sz="1800"/>
          </a:p>
          <a:p>
            <a:pPr>
              <a:lnSpc>
                <a:spcPct val="120000"/>
              </a:lnSpc>
            </a:pPr>
            <a:r>
              <a:rPr lang="en-GB" sz="1800">
                <a:latin typeface="Arial"/>
                <a:cs typeface="Arial"/>
              </a:rPr>
              <a:t>Very high disproportion between positive (won) and negative (lost) class representatives</a:t>
            </a:r>
          </a:p>
          <a:p>
            <a:pPr>
              <a:lnSpc>
                <a:spcPct val="120000"/>
              </a:lnSpc>
            </a:pPr>
            <a:r>
              <a:rPr lang="en-GB" sz="1800">
                <a:latin typeface="Arial"/>
                <a:cs typeface="Arial"/>
              </a:rPr>
              <a:t>Usually huge data sets – subsampling</a:t>
            </a:r>
            <a:endParaRPr lang="en-GB" sz="1800"/>
          </a:p>
          <a:p>
            <a:pPr>
              <a:lnSpc>
                <a:spcPct val="120000"/>
              </a:lnSpc>
            </a:pPr>
            <a:r>
              <a:rPr lang="en-GB" sz="1800">
                <a:latin typeface="Arial"/>
                <a:cs typeface="Arial"/>
              </a:rPr>
              <a:t>Wrong predictions can lead to not efficient campaign money spend – quality monitoring required</a:t>
            </a:r>
            <a:endParaRPr lang="en-GB" sz="1800" err="1"/>
          </a:p>
        </p:txBody>
      </p:sp>
    </p:spTree>
    <p:extLst>
      <p:ext uri="{BB962C8B-B14F-4D97-AF65-F5344CB8AC3E}">
        <p14:creationId xmlns:p14="http://schemas.microsoft.com/office/powerpoint/2010/main" val="184657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9CAD-7E9E-7149-AA98-3EA5C6AC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Survival model for Bid Landscape modelling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2BAE9-A100-AE48-8D53-963620165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3FE65-0FF5-4233-B0D0-F727E85E11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000" y="1196752"/>
            <a:ext cx="6638321" cy="48245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Let's apply survival techniques to auction data:</a:t>
            </a:r>
            <a:endParaRPr lang="en-US" dirty="0"/>
          </a:p>
          <a:p>
            <a:pPr marL="534670" lvl="1" indent="-267970"/>
            <a:r>
              <a:rPr lang="en-US" dirty="0">
                <a:latin typeface="Arial"/>
                <a:cs typeface="Arial"/>
              </a:rPr>
              <a:t>Instead of time a bid price is to be used</a:t>
            </a:r>
          </a:p>
          <a:p>
            <a:r>
              <a:rPr lang="en-US" dirty="0">
                <a:latin typeface="Arial"/>
                <a:cs typeface="Arial"/>
              </a:rPr>
              <a:t>Legend:</a:t>
            </a:r>
          </a:p>
          <a:p>
            <a:pPr marL="266700" lvl="1" indent="0">
              <a:buNone/>
            </a:pPr>
            <a:r>
              <a:rPr lang="en-US" b="1" dirty="0">
                <a:solidFill>
                  <a:srgbClr val="0070C0"/>
                </a:solidFill>
                <a:latin typeface="Arial"/>
                <a:cs typeface="Arial"/>
              </a:rPr>
              <a:t>• number of lost auctions </a:t>
            </a:r>
            <a:endParaRPr lang="en-US" dirty="0"/>
          </a:p>
          <a:p>
            <a:pPr marL="266700" lvl="1" indent="0">
              <a:buNone/>
            </a:pPr>
            <a:r>
              <a:rPr lang="en-US" b="1" dirty="0">
                <a:solidFill>
                  <a:srgbClr val="FF0000"/>
                </a:solidFill>
                <a:latin typeface="Arial"/>
                <a:cs typeface="Arial"/>
              </a:rPr>
              <a:t>• number of won impressions</a:t>
            </a:r>
            <a:endParaRPr lang="en-US" dirty="0"/>
          </a:p>
          <a:p>
            <a:pPr marL="266700" lvl="1" indent="0">
              <a:buNone/>
            </a:pP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- win price CDF</a:t>
            </a:r>
            <a:endParaRPr lang="en-US" dirty="0"/>
          </a:p>
          <a:p>
            <a:pPr marL="534670" lvl="1" indent="-26797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"/>
                <a:cs typeface="Arial"/>
              </a:rPr>
              <a:t>- Kaplan-Maier estimate</a:t>
            </a:r>
          </a:p>
          <a:p>
            <a:pPr marL="534670" lvl="1" indent="-267970">
              <a:buNone/>
            </a:pPr>
            <a:r>
              <a:rPr lang="en-US" dirty="0">
                <a:solidFill>
                  <a:srgbClr val="92D050"/>
                </a:solidFill>
                <a:latin typeface="Arial"/>
                <a:cs typeface="Arial"/>
              </a:rPr>
              <a:t>- Weibull estimate</a:t>
            </a:r>
          </a:p>
        </p:txBody>
      </p:sp>
      <p:pic>
        <p:nvPicPr>
          <p:cNvPr id="3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8523DEA-75EF-40F7-BF97-775AF4F05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4" t="11046" r="7050" b="4481"/>
          <a:stretch/>
        </p:blipFill>
        <p:spPr>
          <a:xfrm>
            <a:off x="6852199" y="1135760"/>
            <a:ext cx="4890152" cy="4488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4702D0-21A2-495B-B31D-2517C2B3D00C}"/>
              </a:ext>
            </a:extLst>
          </p:cNvPr>
          <p:cNvSpPr txBox="1"/>
          <p:nvPr/>
        </p:nvSpPr>
        <p:spPr>
          <a:xfrm>
            <a:off x="519023" y="4796466"/>
            <a:ext cx="565353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err="1">
                <a:cs typeface="Arial"/>
              </a:rPr>
              <a:t>Adform</a:t>
            </a:r>
            <a:r>
              <a:rPr lang="en-US" sz="2400" b="1">
                <a:cs typeface="Arial"/>
              </a:rPr>
              <a:t> Bid Landscape exploits Kaplan-Maier estimate exclusively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4C046-A6A8-4BAF-933C-0BA05128AC26}"/>
              </a:ext>
            </a:extLst>
          </p:cNvPr>
          <p:cNvSpPr txBox="1"/>
          <p:nvPr/>
        </p:nvSpPr>
        <p:spPr>
          <a:xfrm>
            <a:off x="9002927" y="569749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Bid Price (CPM)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6958B-E17B-46C0-B097-2BF4CE2927CE}"/>
              </a:ext>
            </a:extLst>
          </p:cNvPr>
          <p:cNvSpPr txBox="1"/>
          <p:nvPr/>
        </p:nvSpPr>
        <p:spPr>
          <a:xfrm rot="-5400000">
            <a:off x="5227680" y="252978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Multiplicity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B4271-CC94-46FB-847B-6B671C004D5A}"/>
              </a:ext>
            </a:extLst>
          </p:cNvPr>
          <p:cNvSpPr txBox="1"/>
          <p:nvPr/>
        </p:nvSpPr>
        <p:spPr>
          <a:xfrm rot="16200000">
            <a:off x="10550096" y="244612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Win Rate</a:t>
            </a:r>
          </a:p>
        </p:txBody>
      </p:sp>
    </p:spTree>
    <p:extLst>
      <p:ext uri="{BB962C8B-B14F-4D97-AF65-F5344CB8AC3E}">
        <p14:creationId xmlns:p14="http://schemas.microsoft.com/office/powerpoint/2010/main" val="36129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A1FC-01BA-4BDE-9C81-D559E48E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First price vs. second price auction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6B670-747D-4504-A11E-AA45C64E83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First price auction:</a:t>
            </a:r>
            <a:endParaRPr lang="en-US"/>
          </a:p>
          <a:p>
            <a:pPr marL="534670" lvl="1" indent="-267970"/>
            <a:r>
              <a:rPr lang="en-US">
                <a:latin typeface="Arial"/>
                <a:cs typeface="Arial"/>
              </a:rPr>
              <a:t>Pay exact amount that was bidded 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Bid price is close to a real impression value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Seller revenue maximization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667E4-77A0-4DF8-B251-38032E056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CFB9B6-89A7-4D02-8511-3F0DD879DCB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Second price auction: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Pay 0.00001$ more than second-highest bid price </a:t>
            </a:r>
          </a:p>
          <a:p>
            <a:pPr marL="534670" lvl="1" indent="-267970"/>
            <a:r>
              <a:rPr lang="en-US">
                <a:latin typeface="Arial"/>
                <a:cs typeface="Arial"/>
              </a:rPr>
              <a:t>Bid as high as possible to maximize winning probability</a:t>
            </a:r>
          </a:p>
          <a:p>
            <a:pPr marL="534670" lvl="1" indent="-267970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BB7AF-0989-4022-9292-C4567CE2087B}"/>
              </a:ext>
            </a:extLst>
          </p:cNvPr>
          <p:cNvSpPr txBox="1"/>
          <p:nvPr/>
        </p:nvSpPr>
        <p:spPr>
          <a:xfrm>
            <a:off x="849086" y="3925332"/>
            <a:ext cx="10493826" cy="95410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200"/>
              </a:spcBef>
              <a:spcAft>
                <a:spcPts val="400"/>
              </a:spcAft>
            </a:pPr>
            <a:r>
              <a:rPr lang="en-GB" sz="2800">
                <a:ea typeface="+mn-lt"/>
                <a:cs typeface="+mn-lt"/>
              </a:rPr>
              <a:t>In the past the second price auction was preferred, but currently the first price auction becomes more and more popular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Bid Landscape validation in </a:t>
            </a:r>
            <a:r>
              <a:rPr lang="en-US" err="1">
                <a:latin typeface="Arial"/>
                <a:cs typeface="Arial"/>
              </a:rPr>
              <a:t>Adform</a:t>
            </a:r>
            <a:endParaRPr lang="en-US" err="1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6083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7ACD-CCB1-40FA-8845-44F1830E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Bid Landscape validation – qualitative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AD641-5A1A-47C1-828B-6B98389F7D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7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230FE3D3-EA14-441C-8867-58137FB2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4" y="1677231"/>
            <a:ext cx="4748842" cy="322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18E0A-B4AB-4EB4-ADB8-539263A8EEEC}"/>
              </a:ext>
            </a:extLst>
          </p:cNvPr>
          <p:cNvSpPr txBox="1"/>
          <p:nvPr/>
        </p:nvSpPr>
        <p:spPr>
          <a:xfrm>
            <a:off x="1367286" y="1187571"/>
            <a:ext cx="3605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Win rate evolution with bid price</a:t>
            </a:r>
          </a:p>
        </p:txBody>
      </p:sp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09F2307-48F0-4429-BBC9-D87DA844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549" y="1675080"/>
            <a:ext cx="4331897" cy="3227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BABE32-3268-440E-9022-81AEF6E8DC4D}"/>
              </a:ext>
            </a:extLst>
          </p:cNvPr>
          <p:cNvSpPr txBox="1"/>
          <p:nvPr/>
        </p:nvSpPr>
        <p:spPr>
          <a:xfrm>
            <a:off x="7405777" y="1187570"/>
            <a:ext cx="30954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Win rate evolution over 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7B771-500F-460F-8C62-F22B7B0A3A2C}"/>
              </a:ext>
            </a:extLst>
          </p:cNvPr>
          <p:cNvSpPr txBox="1"/>
          <p:nvPr/>
        </p:nvSpPr>
        <p:spPr>
          <a:xfrm>
            <a:off x="2229929" y="5256362"/>
            <a:ext cx="7724954" cy="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The bid landscape predictions are in line with the intuition:</a:t>
            </a:r>
            <a:endParaRPr lang="en-US" sz="20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The win rate increases with bid price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The win rate changes periodically over a day </a:t>
            </a:r>
          </a:p>
        </p:txBody>
      </p:sp>
    </p:spTree>
    <p:extLst>
      <p:ext uri="{BB962C8B-B14F-4D97-AF65-F5344CB8AC3E}">
        <p14:creationId xmlns:p14="http://schemas.microsoft.com/office/powerpoint/2010/main" val="28586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9CAD-7E9E-7149-AA98-3EA5C6AC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Bid Landscape validation – quantitative (real RTB data)</a:t>
            </a:r>
            <a:endParaRPr lang="en-GB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F50DCC-91CD-4323-A0E7-739363FC36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247251" y="1426789"/>
            <a:ext cx="7697496" cy="48748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2BAE9-A100-AE48-8D53-963620165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4D17E-141B-4D4B-983F-EF3812F154E5}"/>
              </a:ext>
            </a:extLst>
          </p:cNvPr>
          <p:cNvSpPr txBox="1"/>
          <p:nvPr/>
        </p:nvSpPr>
        <p:spPr>
          <a:xfrm>
            <a:off x="1942381" y="885646"/>
            <a:ext cx="92334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Real auction</a:t>
            </a:r>
            <a:r>
              <a:rPr lang="en-US" sz="2800"/>
              <a:t> </a:t>
            </a:r>
            <a:r>
              <a:rPr lang="en-US" sz="2800">
                <a:solidFill>
                  <a:srgbClr val="FF0000"/>
                </a:solidFill>
              </a:rPr>
              <a:t>data </a:t>
            </a:r>
            <a:r>
              <a:rPr lang="en-US" sz="2800"/>
              <a:t>versus </a:t>
            </a:r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Bid Landscape</a:t>
            </a:r>
            <a:r>
              <a:rPr lang="en-US" sz="2800"/>
              <a:t> </a:t>
            </a:r>
            <a:r>
              <a:rPr lang="en-US" sz="2800">
                <a:solidFill>
                  <a:schemeClr val="accent2">
                    <a:lumMod val="75000"/>
                  </a:schemeClr>
                </a:solidFill>
              </a:rPr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313831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Bid Landscape as Adform product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7350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Interactive tool used in UI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1BA430B-EC48-4DD2-8303-142E1A861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" t="12299" r="1132" b="11747"/>
          <a:stretch/>
        </p:blipFill>
        <p:spPr>
          <a:xfrm>
            <a:off x="245207" y="769152"/>
            <a:ext cx="11075560" cy="546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261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Hyperlocal precision</a:t>
            </a:r>
            <a:endParaRPr lang="en-US" err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86C3E62E-C050-4B56-93CC-550A24E5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1" y="950151"/>
            <a:ext cx="8135815" cy="522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9128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CCE-C8A8-D144-AEDC-EB400F15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Floor Price detection</a:t>
            </a:r>
            <a:endParaRPr lang="en-GB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E5DD44-AB39-47D2-A42B-65E83D14A0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916617" y="991598"/>
            <a:ext cx="5225536" cy="48245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5E4D2-F005-1648-B6D8-98C6E7C26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2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CCE-C8A8-D144-AEDC-EB400F15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Bid Multipliers optimisation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5E4D2-F005-1648-B6D8-98C6E7C26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39B8950-A9D2-4B9D-B9ED-83BE427EA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79" b="11088"/>
          <a:stretch/>
        </p:blipFill>
        <p:spPr>
          <a:xfrm>
            <a:off x="6443784" y="117303"/>
            <a:ext cx="2469669" cy="1879908"/>
          </a:xfrm>
          <a:prstGeom prst="rect">
            <a:avLst/>
          </a:prstGeom>
        </p:spPr>
      </p:pic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6791D2-5101-4031-892A-E349BD72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92" y="3843096"/>
            <a:ext cx="2582007" cy="2253995"/>
          </a:xfrm>
          <a:prstGeom prst="rect">
            <a:avLst/>
          </a:prstGeom>
        </p:spPr>
      </p:pic>
      <p:pic>
        <p:nvPicPr>
          <p:cNvPr id="15" name="Picture 1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ABD15361-A339-466F-A2CD-5578D9605BD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4"/>
          <a:srcRect l="176" t="2031" r="-329" b="15163"/>
          <a:stretch/>
        </p:blipFill>
        <p:spPr>
          <a:xfrm>
            <a:off x="6394571" y="2004815"/>
            <a:ext cx="2641950" cy="18657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A9B32F-B766-4FAC-8E84-20076011DFAA}"/>
              </a:ext>
            </a:extLst>
          </p:cNvPr>
          <p:cNvSpPr txBox="1"/>
          <p:nvPr/>
        </p:nvSpPr>
        <p:spPr>
          <a:xfrm>
            <a:off x="9379439" y="2939785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Polish accountants' portal</a:t>
            </a:r>
            <a:endParaRPr lang="en-US">
              <a:cs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92BE75-F5EB-4244-997F-9E8E6DEBD430}"/>
              </a:ext>
            </a:extLst>
          </p:cNvPr>
          <p:cNvSpPr txBox="1"/>
          <p:nvPr/>
        </p:nvSpPr>
        <p:spPr>
          <a:xfrm>
            <a:off x="9379438" y="490024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Jobs for professionals</a:t>
            </a:r>
            <a:endParaRPr lang="en-US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F15DA-C537-4B5E-9E9E-30C0DD35E323}"/>
              </a:ext>
            </a:extLst>
          </p:cNvPr>
          <p:cNvSpPr txBox="1"/>
          <p:nvPr/>
        </p:nvSpPr>
        <p:spPr>
          <a:xfrm>
            <a:off x="9379438" y="76786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Video oriented website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6468D0-BF2D-46F2-880B-994B0984A636}"/>
              </a:ext>
            </a:extLst>
          </p:cNvPr>
          <p:cNvSpPr txBox="1"/>
          <p:nvPr/>
        </p:nvSpPr>
        <p:spPr>
          <a:xfrm rot="16200000">
            <a:off x="5494948" y="2893890"/>
            <a:ext cx="15513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Impressions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B59B2-2164-45F7-A3E7-86825979C3DA}"/>
              </a:ext>
            </a:extLst>
          </p:cNvPr>
          <p:cNvSpPr txBox="1"/>
          <p:nvPr/>
        </p:nvSpPr>
        <p:spPr>
          <a:xfrm>
            <a:off x="9140092" y="97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Source of traffic: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36AF7D-CE3B-43F8-A061-49A10247EF25}"/>
              </a:ext>
            </a:extLst>
          </p:cNvPr>
          <p:cNvSpPr txBox="1">
            <a:spLocks/>
          </p:cNvSpPr>
          <p:nvPr/>
        </p:nvSpPr>
        <p:spPr>
          <a:xfrm>
            <a:off x="516000" y="1196752"/>
            <a:ext cx="5298462" cy="4824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10000"/>
              <a:buFont typeface="Arial" panose="020B0604020202020204" pitchFamily="34" charset="0"/>
              <a:buChar char="•"/>
              <a:defRPr sz="20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4988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8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1688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6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77913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4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46200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2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latin typeface="Arial"/>
                <a:cs typeface="Arial"/>
              </a:rPr>
              <a:t>Campaign targeting Warsaw people to be run on three different domains</a:t>
            </a:r>
          </a:p>
          <a:p>
            <a:r>
              <a:rPr lang="en-GB">
                <a:latin typeface="Arial"/>
                <a:cs typeface="Arial"/>
              </a:rPr>
              <a:t>Global CPM makes no sense, needs to be adjusted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9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1CCE-C8A8-D144-AEDC-EB400F15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Bid Landscape dynamic CPM algorithm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5E4D2-F005-1648-B6D8-98C6E7C26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36AF7D-CE3B-43F8-A061-49A10247EF25}"/>
              </a:ext>
            </a:extLst>
          </p:cNvPr>
          <p:cNvSpPr txBox="1">
            <a:spLocks/>
          </p:cNvSpPr>
          <p:nvPr/>
        </p:nvSpPr>
        <p:spPr>
          <a:xfrm>
            <a:off x="516000" y="1196752"/>
            <a:ext cx="8041661" cy="4824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10000"/>
              <a:buFont typeface="Arial" panose="020B0604020202020204" pitchFamily="34" charset="0"/>
              <a:buChar char="•"/>
              <a:defRPr sz="20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34988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8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01688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6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77913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4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46200" indent="-268288" algn="l" defTabSz="9144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003C5A"/>
              </a:buClr>
              <a:buSzPct val="130000"/>
              <a:buFont typeface="Arial" panose="020B0604020202020204" pitchFamily="34" charset="0"/>
              <a:buChar char="-"/>
              <a:defRPr sz="1200" kern="1200" baseline="0">
                <a:solidFill>
                  <a:srgbClr val="53687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Given the Campaign Settings including hourly budget maximize bought relevant impressions by using lowest CPM.</a:t>
            </a: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First tests are showing multiplied Viewable Impressions, Clicks comparing to same Campaign using static price.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21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EFBAB-C807-0A4A-AB7D-5E0E1B44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CEF9C-54E5-FE41-8447-3A792C964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Arial"/>
                <a:cs typeface="Arial"/>
              </a:rPr>
              <a:t>The </a:t>
            </a:r>
            <a:r>
              <a:rPr lang="en-GB" err="1">
                <a:latin typeface="Arial"/>
                <a:cs typeface="Arial"/>
              </a:rPr>
              <a:t>Adform</a:t>
            </a:r>
            <a:r>
              <a:rPr lang="en-GB">
                <a:latin typeface="Arial"/>
                <a:cs typeface="Arial"/>
              </a:rPr>
              <a:t> Bid Landscape is composed of two base elements ensuring speed and quality:</a:t>
            </a:r>
            <a:endParaRPr lang="en-GB"/>
          </a:p>
          <a:p>
            <a:pPr marL="534670" lvl="1" indent="-267970"/>
            <a:r>
              <a:rPr lang="en-GB">
                <a:latin typeface="Arial"/>
                <a:cs typeface="Arial"/>
              </a:rPr>
              <a:t>Bitmaps – fast and efficient population selection</a:t>
            </a:r>
          </a:p>
          <a:p>
            <a:pPr marL="534670" lvl="1" indent="-267970"/>
            <a:r>
              <a:rPr lang="en-GB">
                <a:latin typeface="Arial"/>
                <a:cs typeface="Arial"/>
              </a:rPr>
              <a:t>Kaplan-Maier win rates – simple and precise estimate</a:t>
            </a:r>
          </a:p>
          <a:p>
            <a:r>
              <a:rPr lang="en-GB">
                <a:latin typeface="Arial"/>
                <a:cs typeface="Arial"/>
              </a:rPr>
              <a:t>The </a:t>
            </a:r>
            <a:r>
              <a:rPr lang="en-GB" err="1">
                <a:latin typeface="Arial"/>
                <a:cs typeface="Arial"/>
              </a:rPr>
              <a:t>Adform</a:t>
            </a:r>
            <a:r>
              <a:rPr lang="en-GB">
                <a:latin typeface="Arial"/>
                <a:cs typeface="Arial"/>
              </a:rPr>
              <a:t> Bid Landscape is in production for more than one year</a:t>
            </a:r>
            <a:endParaRPr lang="en-GB"/>
          </a:p>
          <a:p>
            <a:pPr marL="534670" lvl="1" indent="-267970"/>
            <a:r>
              <a:rPr lang="en-GB">
                <a:latin typeface="Arial"/>
                <a:cs typeface="Arial"/>
              </a:rPr>
              <a:t>It is mostly used by </a:t>
            </a:r>
            <a:r>
              <a:rPr lang="en-GB" err="1">
                <a:latin typeface="Arial"/>
                <a:cs typeface="Arial"/>
              </a:rPr>
              <a:t>Adform</a:t>
            </a:r>
            <a:r>
              <a:rPr lang="en-GB">
                <a:latin typeface="Arial"/>
                <a:cs typeface="Arial"/>
              </a:rPr>
              <a:t> customers optimising the CPM campaigns</a:t>
            </a:r>
          </a:p>
          <a:p>
            <a:pPr marL="534670" lvl="1" indent="-267970"/>
            <a:r>
              <a:rPr lang="en-GB">
                <a:latin typeface="Arial"/>
                <a:cs typeface="Arial"/>
              </a:rPr>
              <a:t>Currently we develop new RTB algorithm that is based on BL predictions</a:t>
            </a:r>
          </a:p>
          <a:p>
            <a:pPr marL="534670" lvl="1" indent="-267970"/>
            <a:r>
              <a:rPr lang="en-GB">
                <a:latin typeface="Arial"/>
                <a:cs typeface="Arial"/>
              </a:rPr>
              <a:t>In the short time perspective we are to extend usage of BL in other RTB models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B5A74-BF30-EF4F-917D-C4E27361A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9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0217-0E5D-FF42-8A0F-340A2B6E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RTB ecosystem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F3582-CBE0-FC40-8665-773C3995B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Diverse audience&#10;" title="Diverse audience">
            <a:extLst>
              <a:ext uri="{FF2B5EF4-FFF2-40B4-BE49-F238E27FC236}">
                <a16:creationId xmlns:a16="http://schemas.microsoft.com/office/drawing/2014/main" id="{80467007-2EA2-F24E-B41A-16F5E4F7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1" y="1758788"/>
            <a:ext cx="1188005" cy="7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091E3-1C8E-2C42-BCF9-63ACD1FE0C3A}"/>
              </a:ext>
            </a:extLst>
          </p:cNvPr>
          <p:cNvSpPr txBox="1"/>
          <p:nvPr/>
        </p:nvSpPr>
        <p:spPr>
          <a:xfrm>
            <a:off x="186813" y="1182440"/>
            <a:ext cx="135284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/>
              <a:t>diverse audience</a:t>
            </a:r>
            <a:endParaRPr lang="en-GB" sz="2000" b="1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7F78A3-8F55-8142-9AE6-3B77A63B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894" y="1692923"/>
            <a:ext cx="1333500" cy="887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400D20-B062-2C4F-859B-8100B86F8CEA}"/>
              </a:ext>
            </a:extLst>
          </p:cNvPr>
          <p:cNvSpPr txBox="1"/>
          <p:nvPr/>
        </p:nvSpPr>
        <p:spPr>
          <a:xfrm>
            <a:off x="1984992" y="1337092"/>
            <a:ext cx="1353256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2000" b="1"/>
              <a:t>web page</a:t>
            </a:r>
            <a:endParaRPr lang="en-GB" sz="2000" b="1"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B649D6-72A0-2543-A918-D706095D3C48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1455326" y="2136788"/>
            <a:ext cx="590568" cy="0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4368011-7D9F-4E45-9E5C-C6DF77B1F628}"/>
              </a:ext>
            </a:extLst>
          </p:cNvPr>
          <p:cNvSpPr/>
          <p:nvPr/>
        </p:nvSpPr>
        <p:spPr>
          <a:xfrm>
            <a:off x="1938558" y="2936673"/>
            <a:ext cx="1548172" cy="649359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Publisher 1 and its inventory</a:t>
            </a:r>
            <a:endParaRPr lang="en-GB" sz="1200">
              <a:solidFill>
                <a:srgbClr val="0B2A39"/>
              </a:solidFill>
            </a:endParaRP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60E66BA2-6576-6A49-8A98-733403B7910C}"/>
              </a:ext>
            </a:extLst>
          </p:cNvPr>
          <p:cNvSpPr/>
          <p:nvPr/>
        </p:nvSpPr>
        <p:spPr>
          <a:xfrm>
            <a:off x="4069121" y="2938032"/>
            <a:ext cx="900000" cy="648000"/>
          </a:xfrm>
          <a:prstGeom prst="can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SSP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1E02A-FE3A-ED40-BD06-9F70AF85FB9E}"/>
              </a:ext>
            </a:extLst>
          </p:cNvPr>
          <p:cNvCxnSpPr>
            <a:cxnSpLocks/>
            <a:stCxn id="10" idx="3"/>
            <a:endCxn id="11" idx="2"/>
          </p:cNvCxnSpPr>
          <p:nvPr/>
        </p:nvCxnSpPr>
        <p:spPr>
          <a:xfrm>
            <a:off x="3486730" y="3261353"/>
            <a:ext cx="582391" cy="679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6AADCA-AA85-E34D-B15E-BC780D238643}"/>
              </a:ext>
            </a:extLst>
          </p:cNvPr>
          <p:cNvSpPr txBox="1"/>
          <p:nvPr/>
        </p:nvSpPr>
        <p:spPr>
          <a:xfrm>
            <a:off x="3854691" y="2252662"/>
            <a:ext cx="174278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/>
              <a:t>Supply Side Platform</a:t>
            </a:r>
            <a:endParaRPr lang="en-GB" sz="2000" b="1">
              <a:cs typeface="Arial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45F63B-105A-A64B-98FB-C03D150BD28B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2712644" y="2580653"/>
            <a:ext cx="0" cy="356020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69461E-ED38-EC40-9206-6E9AFB47A07B}"/>
              </a:ext>
            </a:extLst>
          </p:cNvPr>
          <p:cNvSpPr/>
          <p:nvPr/>
        </p:nvSpPr>
        <p:spPr>
          <a:xfrm>
            <a:off x="1938558" y="4270970"/>
            <a:ext cx="1548172" cy="649359"/>
          </a:xfrm>
          <a:prstGeom prst="round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Publisher n and its inventory</a:t>
            </a:r>
            <a:endParaRPr lang="en-GB" sz="1200">
              <a:solidFill>
                <a:srgbClr val="0B2A3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535AF-63A6-AD4E-999A-D147E9ED9383}"/>
              </a:ext>
            </a:extLst>
          </p:cNvPr>
          <p:cNvSpPr txBox="1"/>
          <p:nvPr/>
        </p:nvSpPr>
        <p:spPr>
          <a:xfrm>
            <a:off x="2571194" y="3609894"/>
            <a:ext cx="227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/>
              <a:t>.</a:t>
            </a:r>
          </a:p>
          <a:p>
            <a:r>
              <a:rPr lang="en-GB" sz="1200" b="1"/>
              <a:t>.</a:t>
            </a:r>
          </a:p>
          <a:p>
            <a:r>
              <a:rPr lang="en-GB" sz="1200" b="1"/>
              <a:t>.</a:t>
            </a: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F9C9B113-0F74-0B43-A454-0CE829FE11D2}"/>
              </a:ext>
            </a:extLst>
          </p:cNvPr>
          <p:cNvSpPr/>
          <p:nvPr/>
        </p:nvSpPr>
        <p:spPr>
          <a:xfrm>
            <a:off x="6005189" y="3157795"/>
            <a:ext cx="1550664" cy="1550527"/>
          </a:xfrm>
          <a:prstGeom prst="can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Ad Exchange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E400E8-49CD-A44C-80BA-17BF10A448BC}"/>
              </a:ext>
            </a:extLst>
          </p:cNvPr>
          <p:cNvCxnSpPr>
            <a:cxnSpLocks/>
            <a:stCxn id="15" idx="3"/>
            <a:endCxn id="25" idx="2"/>
          </p:cNvCxnSpPr>
          <p:nvPr/>
        </p:nvCxnSpPr>
        <p:spPr>
          <a:xfrm>
            <a:off x="3486730" y="4595650"/>
            <a:ext cx="582391" cy="679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A804D9-4B2E-A340-9456-29ED7536B913}"/>
              </a:ext>
            </a:extLst>
          </p:cNvPr>
          <p:cNvCxnSpPr>
            <a:cxnSpLocks/>
            <a:stCxn id="11" idx="4"/>
            <a:endCxn id="17" idx="2"/>
          </p:cNvCxnSpPr>
          <p:nvPr/>
        </p:nvCxnSpPr>
        <p:spPr>
          <a:xfrm>
            <a:off x="4969121" y="3262032"/>
            <a:ext cx="1036068" cy="671027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D480D5-0014-404E-8EA6-B105F0178A6E}"/>
              </a:ext>
            </a:extLst>
          </p:cNvPr>
          <p:cNvCxnSpPr>
            <a:cxnSpLocks/>
            <a:stCxn id="25" idx="4"/>
            <a:endCxn id="17" idx="2"/>
          </p:cNvCxnSpPr>
          <p:nvPr/>
        </p:nvCxnSpPr>
        <p:spPr>
          <a:xfrm flipV="1">
            <a:off x="4969121" y="3933059"/>
            <a:ext cx="1036068" cy="663270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>
            <a:extLst>
              <a:ext uri="{FF2B5EF4-FFF2-40B4-BE49-F238E27FC236}">
                <a16:creationId xmlns:a16="http://schemas.microsoft.com/office/drawing/2014/main" id="{B5E62D2D-41FF-2E42-B011-EDDB25C68147}"/>
              </a:ext>
            </a:extLst>
          </p:cNvPr>
          <p:cNvSpPr/>
          <p:nvPr/>
        </p:nvSpPr>
        <p:spPr>
          <a:xfrm>
            <a:off x="6005189" y="1646689"/>
            <a:ext cx="1550664" cy="860244"/>
          </a:xfrm>
          <a:prstGeom prst="can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DMP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EA09B5-D55D-4C47-8CE0-863C2C9EF13B}"/>
              </a:ext>
            </a:extLst>
          </p:cNvPr>
          <p:cNvSpPr txBox="1"/>
          <p:nvPr/>
        </p:nvSpPr>
        <p:spPr>
          <a:xfrm>
            <a:off x="5691451" y="740394"/>
            <a:ext cx="217814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/>
              <a:t>Data Management Platform</a:t>
            </a:r>
            <a:endParaRPr lang="en-GB" sz="2000" b="1">
              <a:cs typeface="Arial"/>
            </a:endParaRP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A5E95676-4A73-4142-A180-C44C09B731B6}"/>
              </a:ext>
            </a:extLst>
          </p:cNvPr>
          <p:cNvSpPr/>
          <p:nvPr/>
        </p:nvSpPr>
        <p:spPr>
          <a:xfrm>
            <a:off x="8643111" y="2934240"/>
            <a:ext cx="965206" cy="554028"/>
          </a:xfrm>
          <a:prstGeom prst="can">
            <a:avLst/>
          </a:prstGeom>
          <a:solidFill>
            <a:srgbClr val="FF9300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DSP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3B806F-88A3-CF4C-AFC6-5D82C955722C}"/>
              </a:ext>
            </a:extLst>
          </p:cNvPr>
          <p:cNvSpPr txBox="1"/>
          <p:nvPr/>
        </p:nvSpPr>
        <p:spPr>
          <a:xfrm>
            <a:off x="7614416" y="2605649"/>
            <a:ext cx="30153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000" b="1"/>
              <a:t>Demand Side Platform</a:t>
            </a:r>
            <a:endParaRPr lang="en-GB" sz="2000" b="1">
              <a:cs typeface="Arial"/>
            </a:endParaRP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5799C8A0-72DE-784C-A434-48B2717EDDBA}"/>
              </a:ext>
            </a:extLst>
          </p:cNvPr>
          <p:cNvSpPr/>
          <p:nvPr/>
        </p:nvSpPr>
        <p:spPr>
          <a:xfrm>
            <a:off x="4069121" y="4272329"/>
            <a:ext cx="900000" cy="648000"/>
          </a:xfrm>
          <a:prstGeom prst="can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SSP n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2BB91B63-6314-604C-8090-850B8FE96833}"/>
              </a:ext>
            </a:extLst>
          </p:cNvPr>
          <p:cNvSpPr/>
          <p:nvPr/>
        </p:nvSpPr>
        <p:spPr>
          <a:xfrm>
            <a:off x="8643111" y="4377117"/>
            <a:ext cx="965206" cy="554028"/>
          </a:xfrm>
          <a:prstGeom prst="can">
            <a:avLst/>
          </a:prstGeom>
          <a:solidFill>
            <a:srgbClr val="FF9300"/>
          </a:solidFill>
          <a:ln w="190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DSP 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E500F8-3217-5241-950A-7B17A937ECFB}"/>
              </a:ext>
            </a:extLst>
          </p:cNvPr>
          <p:cNvSpPr txBox="1"/>
          <p:nvPr/>
        </p:nvSpPr>
        <p:spPr>
          <a:xfrm>
            <a:off x="9027289" y="3604119"/>
            <a:ext cx="227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/>
              <a:t>.</a:t>
            </a:r>
          </a:p>
          <a:p>
            <a:r>
              <a:rPr lang="en-GB" sz="1200" b="1"/>
              <a:t>.</a:t>
            </a:r>
          </a:p>
          <a:p>
            <a:r>
              <a:rPr lang="en-GB" sz="1200" b="1"/>
              <a:t>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CE1FE4-F244-FB42-A3CF-03C2F9634E36}"/>
              </a:ext>
            </a:extLst>
          </p:cNvPr>
          <p:cNvCxnSpPr>
            <a:cxnSpLocks/>
            <a:stCxn id="17" idx="4"/>
            <a:endCxn id="23" idx="2"/>
          </p:cNvCxnSpPr>
          <p:nvPr/>
        </p:nvCxnSpPr>
        <p:spPr>
          <a:xfrm flipV="1">
            <a:off x="7555853" y="3211254"/>
            <a:ext cx="1087258" cy="721805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A42C2F-6973-4B48-952E-147C749D4C70}"/>
              </a:ext>
            </a:extLst>
          </p:cNvPr>
          <p:cNvCxnSpPr>
            <a:cxnSpLocks/>
            <a:stCxn id="17" idx="4"/>
            <a:endCxn id="26" idx="2"/>
          </p:cNvCxnSpPr>
          <p:nvPr/>
        </p:nvCxnSpPr>
        <p:spPr>
          <a:xfrm>
            <a:off x="7555853" y="3933059"/>
            <a:ext cx="1087258" cy="721072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629936-7553-E640-808F-0BC7F685A001}"/>
              </a:ext>
            </a:extLst>
          </p:cNvPr>
          <p:cNvSpPr txBox="1"/>
          <p:nvPr/>
        </p:nvSpPr>
        <p:spPr>
          <a:xfrm>
            <a:off x="10499439" y="2136788"/>
            <a:ext cx="155202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2000" b="1"/>
              <a:t>advertisers</a:t>
            </a:r>
            <a:endParaRPr lang="en-GB" sz="2000" b="1">
              <a:cs typeface="Arial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C67CFCC-7B89-3F4A-A2C6-5863C18AAA03}"/>
              </a:ext>
            </a:extLst>
          </p:cNvPr>
          <p:cNvCxnSpPr>
            <a:cxnSpLocks/>
            <a:stCxn id="23" idx="4"/>
            <a:endCxn id="38" idx="1"/>
          </p:cNvCxnSpPr>
          <p:nvPr/>
        </p:nvCxnSpPr>
        <p:spPr>
          <a:xfrm>
            <a:off x="9608317" y="3211254"/>
            <a:ext cx="1219701" cy="734662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86AA2F-7974-6542-A1F5-B6F4A0CCADA5}"/>
              </a:ext>
            </a:extLst>
          </p:cNvPr>
          <p:cNvCxnSpPr>
            <a:cxnSpLocks/>
            <a:stCxn id="26" idx="4"/>
            <a:endCxn id="38" idx="1"/>
          </p:cNvCxnSpPr>
          <p:nvPr/>
        </p:nvCxnSpPr>
        <p:spPr>
          <a:xfrm flipV="1">
            <a:off x="9608317" y="3945916"/>
            <a:ext cx="1219701" cy="708215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771FCF5-BCD3-1E45-A237-AED30E9E6EFE}"/>
              </a:ext>
            </a:extLst>
          </p:cNvPr>
          <p:cNvCxnSpPr>
            <a:stCxn id="21" idx="4"/>
            <a:endCxn id="24" idx="0"/>
          </p:cNvCxnSpPr>
          <p:nvPr/>
        </p:nvCxnSpPr>
        <p:spPr>
          <a:xfrm>
            <a:off x="7555853" y="2076811"/>
            <a:ext cx="1566232" cy="528838"/>
          </a:xfrm>
          <a:prstGeom prst="bentConnector2">
            <a:avLst/>
          </a:prstGeom>
          <a:ln w="12700" cap="rnd">
            <a:solidFill>
              <a:srgbClr val="B4BDC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A08C44-A0C0-8243-887B-583DA1710BBA}"/>
              </a:ext>
            </a:extLst>
          </p:cNvPr>
          <p:cNvSpPr txBox="1"/>
          <p:nvPr/>
        </p:nvSpPr>
        <p:spPr>
          <a:xfrm>
            <a:off x="7514988" y="1820398"/>
            <a:ext cx="3221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u="sng"/>
              <a:t>demographics, browsing, interest segments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635F35-C5E0-3746-AA7D-826500911F7B}"/>
              </a:ext>
            </a:extLst>
          </p:cNvPr>
          <p:cNvSpPr txBox="1"/>
          <p:nvPr/>
        </p:nvSpPr>
        <p:spPr>
          <a:xfrm>
            <a:off x="202816" y="2540478"/>
            <a:ext cx="1319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u="sng"/>
              <a:t>cookie profile data</a:t>
            </a:r>
          </a:p>
          <a:p>
            <a:pPr algn="ctr"/>
            <a:r>
              <a:rPr lang="en-GB" sz="1100" i="1" u="sng"/>
              <a:t>feedback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C791FB-D474-F94E-8CDE-463E62626AF9}"/>
              </a:ext>
            </a:extLst>
          </p:cNvPr>
          <p:cNvSpPr txBox="1"/>
          <p:nvPr/>
        </p:nvSpPr>
        <p:spPr>
          <a:xfrm>
            <a:off x="1981894" y="4979168"/>
            <a:ext cx="1461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u="sng"/>
              <a:t>ad-slot / banner 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1DF404-7EE0-DE49-8FE0-FBBC59CF7DCC}"/>
              </a:ext>
            </a:extLst>
          </p:cNvPr>
          <p:cNvSpPr txBox="1"/>
          <p:nvPr/>
        </p:nvSpPr>
        <p:spPr>
          <a:xfrm>
            <a:off x="10547269" y="5553602"/>
            <a:ext cx="1461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i="1" u="sng"/>
              <a:t>campaign data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5C86D3D-448A-174A-B752-EAA289256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18" y="3495916"/>
            <a:ext cx="900000" cy="90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CD4C65-AE7A-2140-8632-67C10660D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18" y="2512742"/>
            <a:ext cx="900000" cy="90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382B77B-1C0A-E944-A14E-C4B5505D1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018" y="4510625"/>
            <a:ext cx="900000" cy="9000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00D3615-0093-8648-AF1D-3ABAC1FD473F}"/>
              </a:ext>
            </a:extLst>
          </p:cNvPr>
          <p:cNvCxnSpPr>
            <a:cxnSpLocks/>
            <a:stCxn id="23" idx="4"/>
            <a:endCxn id="39" idx="1"/>
          </p:cNvCxnSpPr>
          <p:nvPr/>
        </p:nvCxnSpPr>
        <p:spPr>
          <a:xfrm flipV="1">
            <a:off x="9608317" y="2962742"/>
            <a:ext cx="1219701" cy="248512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6CB1656-37B7-E847-9EEB-4C331788431F}"/>
              </a:ext>
            </a:extLst>
          </p:cNvPr>
          <p:cNvCxnSpPr>
            <a:cxnSpLocks/>
            <a:stCxn id="26" idx="4"/>
            <a:endCxn id="40" idx="1"/>
          </p:cNvCxnSpPr>
          <p:nvPr/>
        </p:nvCxnSpPr>
        <p:spPr>
          <a:xfrm>
            <a:off x="9608317" y="4654131"/>
            <a:ext cx="1219701" cy="306494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C24C457-ABD3-1A4E-BAE1-5F6290666E43}"/>
              </a:ext>
            </a:extLst>
          </p:cNvPr>
          <p:cNvSpPr/>
          <p:nvPr/>
        </p:nvSpPr>
        <p:spPr>
          <a:xfrm>
            <a:off x="8108447" y="2506933"/>
            <a:ext cx="2039600" cy="323943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contourW="44450">
            <a:contourClr>
              <a:srgbClr val="FF9300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>
                <a:solidFill>
                  <a:srgbClr val="FF9300"/>
                </a:solidFill>
              </a:rPr>
              <a:t>Bidding strategy optimisation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A99335-88B4-4EF3-AE28-507DC87FB724}"/>
              </a:ext>
            </a:extLst>
          </p:cNvPr>
          <p:cNvSpPr txBox="1"/>
          <p:nvPr/>
        </p:nvSpPr>
        <p:spPr>
          <a:xfrm>
            <a:off x="3040743" y="5377543"/>
            <a:ext cx="611776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Time to bid is ~100 ms</a:t>
            </a:r>
            <a:endParaRPr lang="en-US" sz="28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5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AF464-500E-A24F-B343-96C556F1FE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400800"/>
            <a:ext cx="431800" cy="365125"/>
          </a:xfrm>
          <a:prstGeom prst="rect">
            <a:avLst/>
          </a:prstGeom>
        </p:spPr>
        <p:txBody>
          <a:bodyPr/>
          <a:lstStyle/>
          <a:p>
            <a:fld id="{048EEC99-1FDA-4432-A23E-99D030E44F0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4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3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4FC1-11E4-F947-83A4-A143FE4E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188640"/>
            <a:ext cx="11160000" cy="692696"/>
          </a:xfrm>
        </p:spPr>
        <p:txBody>
          <a:bodyPr/>
          <a:lstStyle/>
          <a:p>
            <a:r>
              <a:rPr lang="en-GB"/>
              <a:t>Bidding strategy optimisation</a:t>
            </a:r>
          </a:p>
        </p:txBody>
      </p:sp>
      <p:pic>
        <p:nvPicPr>
          <p:cNvPr id="6" name="Graphic 6" descr="Head with gears">
            <a:extLst>
              <a:ext uri="{FF2B5EF4-FFF2-40B4-BE49-F238E27FC236}">
                <a16:creationId xmlns:a16="http://schemas.microsoft.com/office/drawing/2014/main" id="{FF8B9765-31F4-4E87-9EBB-05D1BE0A236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6110" y="1939484"/>
            <a:ext cx="1413641" cy="15187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7457B-7D2D-524E-BA44-178C1E676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1DEC9F-983D-495D-A0F8-63336065B983}"/>
              </a:ext>
            </a:extLst>
          </p:cNvPr>
          <p:cNvSpPr/>
          <p:nvPr/>
        </p:nvSpPr>
        <p:spPr>
          <a:xfrm>
            <a:off x="4938111" y="1728077"/>
            <a:ext cx="3962398" cy="364709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i="1">
              <a:cs typeface="Arial"/>
            </a:endParaRPr>
          </a:p>
          <a:p>
            <a:pPr algn="ctr"/>
            <a:r>
              <a:rPr lang="en-US" sz="2400" b="1">
                <a:cs typeface="Arial"/>
              </a:rPr>
              <a:t>Bidding Strategy Optimization</a:t>
            </a:r>
          </a:p>
          <a:p>
            <a:pPr algn="ctr"/>
            <a:endParaRPr lang="en-US">
              <a:cs typeface="Arial"/>
            </a:endParaRPr>
          </a:p>
          <a:p>
            <a:pPr algn="ctr"/>
            <a:r>
              <a:rPr lang="en-US" sz="1600">
                <a:cs typeface="Arial"/>
              </a:rPr>
              <a:t>Candidate impression valuation with respect to KPIs and budget constraints </a:t>
            </a:r>
            <a:endParaRPr lang="en-US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0913DE11-7E0C-4CC0-80B6-59351ECDF39D}"/>
              </a:ext>
            </a:extLst>
          </p:cNvPr>
          <p:cNvSpPr/>
          <p:nvPr/>
        </p:nvSpPr>
        <p:spPr>
          <a:xfrm>
            <a:off x="202179" y="812549"/>
            <a:ext cx="4595718" cy="1702082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Arial"/>
              </a:rPr>
              <a:t>DSP algorithms</a:t>
            </a:r>
          </a:p>
          <a:p>
            <a:pPr algn="ctr"/>
            <a:endParaRPr lang="en-US" b="1">
              <a:cs typeface="Arial"/>
            </a:endParaRPr>
          </a:p>
          <a:p>
            <a:pPr algn="ctr"/>
            <a:r>
              <a:rPr lang="en-US" sz="1600">
                <a:cs typeface="Arial"/>
              </a:rPr>
              <a:t>Evaluation of bid request business potential</a:t>
            </a:r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2EE323A1-F9FD-4E7F-AC3B-5BA201BCD4F4}"/>
              </a:ext>
            </a:extLst>
          </p:cNvPr>
          <p:cNvSpPr/>
          <p:nvPr/>
        </p:nvSpPr>
        <p:spPr>
          <a:xfrm>
            <a:off x="202179" y="2704413"/>
            <a:ext cx="4595719" cy="1702083"/>
          </a:xfrm>
          <a:prstGeom prst="rightArrow">
            <a:avLst/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Arial"/>
              </a:rPr>
              <a:t>Bid Landscape </a:t>
            </a:r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r>
              <a:rPr lang="en-US" sz="1600">
                <a:cs typeface="Arial"/>
              </a:rPr>
              <a:t>Estimation of winning probability at bid price</a:t>
            </a:r>
          </a:p>
        </p:txBody>
      </p:sp>
      <p:sp>
        <p:nvSpPr>
          <p:cNvPr id="146" name="Arrow: Right 145">
            <a:extLst>
              <a:ext uri="{FF2B5EF4-FFF2-40B4-BE49-F238E27FC236}">
                <a16:creationId xmlns:a16="http://schemas.microsoft.com/office/drawing/2014/main" id="{C0BF1B51-4DB6-4819-97FF-C8F8DEF865BC}"/>
              </a:ext>
            </a:extLst>
          </p:cNvPr>
          <p:cNvSpPr/>
          <p:nvPr/>
        </p:nvSpPr>
        <p:spPr>
          <a:xfrm>
            <a:off x="202179" y="4605033"/>
            <a:ext cx="4595719" cy="1693325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Arial"/>
              </a:rPr>
              <a:t>Budget throttle </a:t>
            </a:r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  <a:p>
            <a:pPr algn="ctr"/>
            <a:r>
              <a:rPr lang="en-US" sz="1600">
                <a:cs typeface="Arial"/>
              </a:rPr>
              <a:t>Control budget spend</a:t>
            </a:r>
            <a:endParaRPr lang="en-US"/>
          </a:p>
        </p:txBody>
      </p:sp>
      <p:sp>
        <p:nvSpPr>
          <p:cNvPr id="147" name="Arrow: Right 146">
            <a:extLst>
              <a:ext uri="{FF2B5EF4-FFF2-40B4-BE49-F238E27FC236}">
                <a16:creationId xmlns:a16="http://schemas.microsoft.com/office/drawing/2014/main" id="{0B32DB77-9FE3-441A-A982-9787323A1EC1}"/>
              </a:ext>
            </a:extLst>
          </p:cNvPr>
          <p:cNvSpPr/>
          <p:nvPr/>
        </p:nvSpPr>
        <p:spPr>
          <a:xfrm>
            <a:off x="9127214" y="2511723"/>
            <a:ext cx="2843995" cy="2096222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cs typeface="Arial"/>
              </a:rPr>
              <a:t>Optimal bid price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1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0217-0E5D-FF42-8A0F-340A2B6E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Numbers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F3582-CBE0-FC40-8665-773C3995B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5E8B8-A29D-4669-B6BB-26962D0F47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6000" y="1196752"/>
            <a:ext cx="6315042" cy="48245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b="1" err="1">
                <a:latin typeface="Arial"/>
                <a:cs typeface="Arial"/>
              </a:rPr>
              <a:t>Adform</a:t>
            </a:r>
            <a:r>
              <a:rPr lang="en-GB" b="1">
                <a:latin typeface="Arial"/>
                <a:cs typeface="Arial"/>
              </a:rPr>
              <a:t> </a:t>
            </a:r>
            <a:r>
              <a:rPr lang="en-GB">
                <a:latin typeface="Arial"/>
                <a:cs typeface="Arial"/>
              </a:rPr>
              <a:t>provides an integrated Software as a Service platform for the buying, managing and serving of digital advertising.</a:t>
            </a: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Presence in EU, US, APAC</a:t>
            </a:r>
          </a:p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3 millions bid request per second</a:t>
            </a:r>
            <a:endParaRPr lang="en-GB"/>
          </a:p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billions of engagements daily</a:t>
            </a:r>
            <a:endParaRPr lang="en-GB"/>
          </a:p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5 millions scoring of algorithms per second</a:t>
            </a:r>
            <a:endParaRPr lang="en-GB"/>
          </a:p>
          <a:p>
            <a:pPr marL="0" indent="0">
              <a:buNone/>
            </a:pPr>
            <a:r>
              <a:rPr lang="en-GB">
                <a:latin typeface="Arial"/>
                <a:cs typeface="Arial"/>
              </a:rPr>
              <a:t>200 thousands of cookie profiles in DMP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97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648" y="2564904"/>
            <a:ext cx="6861477" cy="1584176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Algorithms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8EEC99-1FDA-4432-A23E-99D030E44F0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251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53EA-F30A-4BDA-B12F-F872048C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Discovering knowledge from massive RTB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27CB7-4FF2-48CC-8DB4-F67E4804D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7974536-AE31-45F6-940C-ECE7D8AB9B71}"/>
              </a:ext>
            </a:extLst>
          </p:cNvPr>
          <p:cNvSpPr/>
          <p:nvPr/>
        </p:nvSpPr>
        <p:spPr>
          <a:xfrm>
            <a:off x="79828" y="2703286"/>
            <a:ext cx="2329542" cy="302622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cs typeface="Arial"/>
              </a:rPr>
              <a:t>Cookie profile/ Targeting: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device type</a:t>
            </a:r>
            <a:endParaRPr lang="en-US" sz="12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err="1">
                <a:ea typeface="+mn-lt"/>
                <a:cs typeface="+mn-lt"/>
              </a:rPr>
              <a:t>os</a:t>
            </a:r>
            <a:r>
              <a:rPr lang="en-US" sz="1200">
                <a:ea typeface="+mn-lt"/>
                <a:cs typeface="+mn-lt"/>
              </a:rPr>
              <a:t> type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browser type</a:t>
            </a:r>
            <a:endParaRPr lang="en-US" sz="12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screen size</a:t>
            </a:r>
            <a:endParaRPr lang="en-US" sz="12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country</a:t>
            </a:r>
            <a:endParaRPr lang="en-US" sz="12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regions</a:t>
            </a:r>
            <a:endParaRPr lang="en-US" sz="12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city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clicks made</a:t>
            </a:r>
            <a:endParaRPr lang="en-US" sz="12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visited log points</a:t>
            </a:r>
            <a:endParaRPr lang="en-US" sz="12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visited domains</a:t>
            </a:r>
            <a:endParaRPr lang="en-US" sz="1200"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 err="1">
                <a:ea typeface="+mn-lt"/>
                <a:cs typeface="+mn-lt"/>
              </a:rPr>
              <a:t>urls</a:t>
            </a:r>
            <a:endParaRPr lang="en-US" sz="1600" err="1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IAB categories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...</a:t>
            </a:r>
            <a:endParaRPr lang="en-US" sz="1200">
              <a:cs typeface="Arial" panose="020B060402020202020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AA33AD-107B-4FED-97C2-9E147480B9C0}"/>
              </a:ext>
            </a:extLst>
          </p:cNvPr>
          <p:cNvSpPr/>
          <p:nvPr/>
        </p:nvSpPr>
        <p:spPr>
          <a:xfrm>
            <a:off x="7373256" y="2703285"/>
            <a:ext cx="2329542" cy="302622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cs typeface="Arial"/>
              </a:rPr>
              <a:t>Feedback: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acquisition/conversion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click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order status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 panose="020B0604020202020204"/>
              </a:rPr>
              <a:t>revenue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 panose="020B0604020202020204"/>
              </a:rPr>
              <a:t>viewability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 panose="020B0604020202020204"/>
              </a:rPr>
              <a:t>...</a:t>
            </a:r>
          </a:p>
          <a:p>
            <a:pPr marL="171450" indent="-171450">
              <a:buFont typeface="Arial"/>
              <a:buChar char="•"/>
            </a:pPr>
            <a:endParaRPr lang="en-US" sz="1200">
              <a:cs typeface="Arial" panose="020B060402020202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D18FE7-329A-401C-B0BF-5F670319080C}"/>
              </a:ext>
            </a:extLst>
          </p:cNvPr>
          <p:cNvSpPr/>
          <p:nvPr/>
        </p:nvSpPr>
        <p:spPr>
          <a:xfrm>
            <a:off x="4942113" y="2703284"/>
            <a:ext cx="2329542" cy="302622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cs typeface="Arial"/>
              </a:rPr>
              <a:t>Adslot/ banners/ creatives: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inventory name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domain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URL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banner position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banner size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 panose="020B0604020202020204"/>
              </a:rPr>
              <a:t>banner type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 panose="020B0604020202020204"/>
              </a:rPr>
              <a:t>floor price</a:t>
            </a:r>
            <a:endParaRPr lang="en-GB" sz="1200">
              <a:cs typeface="Arial" panose="020B0604020202020204"/>
            </a:endParaRPr>
          </a:p>
          <a:p>
            <a:pPr marL="171450" indent="-171450">
              <a:buFont typeface="Arial"/>
              <a:buChar char="•"/>
            </a:pPr>
            <a:r>
              <a:rPr lang="en-GB" sz="1200">
                <a:cs typeface="Arial" panose="020B0604020202020204"/>
              </a:rPr>
              <a:t>video player properties</a:t>
            </a:r>
            <a:endParaRPr lang="en-US" sz="1200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GB" sz="1200">
                <a:cs typeface="Arial" panose="020B0604020202020204"/>
              </a:rPr>
              <a:t>...</a:t>
            </a:r>
          </a:p>
          <a:p>
            <a:pPr marL="171450" indent="-171450">
              <a:buFont typeface="Arial"/>
              <a:buChar char="•"/>
            </a:pPr>
            <a:endParaRPr lang="en-US" sz="1200">
              <a:cs typeface="Arial" panose="020B0604020202020204"/>
            </a:endParaRPr>
          </a:p>
          <a:p>
            <a:pPr marL="171450" indent="-171450">
              <a:buFont typeface="Arial"/>
              <a:buChar char="•"/>
            </a:pPr>
            <a:endParaRPr lang="en-US" sz="1200">
              <a:cs typeface="Arial" panose="020B060402020202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6772DD-96E8-4464-AABC-04B4E48C700E}"/>
              </a:ext>
            </a:extLst>
          </p:cNvPr>
          <p:cNvSpPr/>
          <p:nvPr/>
        </p:nvSpPr>
        <p:spPr>
          <a:xfrm>
            <a:off x="2510968" y="2703283"/>
            <a:ext cx="2329542" cy="302622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b="1">
                <a:cs typeface="Arial"/>
              </a:rPr>
              <a:t>D</a:t>
            </a:r>
            <a:r>
              <a:rPr lang="en-US">
                <a:cs typeface="Arial"/>
              </a:rPr>
              <a:t>ata </a:t>
            </a:r>
            <a:r>
              <a:rPr lang="en-US" b="1">
                <a:cs typeface="Arial"/>
              </a:rPr>
              <a:t>M</a:t>
            </a:r>
            <a:r>
              <a:rPr lang="en-US">
                <a:cs typeface="Arial"/>
              </a:rPr>
              <a:t>anagement </a:t>
            </a:r>
            <a:r>
              <a:rPr lang="en-US" b="1">
                <a:cs typeface="Arial"/>
              </a:rPr>
              <a:t>P</a:t>
            </a:r>
            <a:r>
              <a:rPr lang="en-US">
                <a:cs typeface="Arial"/>
              </a:rPr>
              <a:t>latform: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demography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/>
              </a:rPr>
              <a:t>interests and preferences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/>
              </a:rPr>
              <a:t>profession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/>
              </a:rPr>
              <a:t>...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1D33AA-3B20-4345-AC34-008BA389DC4B}"/>
              </a:ext>
            </a:extLst>
          </p:cNvPr>
          <p:cNvSpPr/>
          <p:nvPr/>
        </p:nvSpPr>
        <p:spPr>
          <a:xfrm>
            <a:off x="9804396" y="2703282"/>
            <a:ext cx="2329542" cy="302622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>
                <a:cs typeface="Arial"/>
              </a:rPr>
              <a:t>Campaign: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sz="1200">
                <a:ea typeface="+mn-lt"/>
                <a:cs typeface="+mn-lt"/>
              </a:rPr>
              <a:t>budget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/>
              </a:rPr>
              <a:t>pricing type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/>
              </a:rPr>
              <a:t>deals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/>
              </a:rPr>
              <a:t>targeting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/>
              </a:rPr>
              <a:t>brand safety</a:t>
            </a:r>
          </a:p>
          <a:p>
            <a:pPr marL="171450" indent="-171450">
              <a:buFont typeface="Arial"/>
              <a:buChar char="•"/>
            </a:pPr>
            <a:r>
              <a:rPr lang="en-US" sz="1200">
                <a:cs typeface="Arial"/>
              </a:rPr>
              <a:t>...</a:t>
            </a:r>
          </a:p>
        </p:txBody>
      </p:sp>
      <p:pic>
        <p:nvPicPr>
          <p:cNvPr id="11" name="Picture 11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39B6CCF-7169-4C88-A6DB-E42DE91E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5" y="1655535"/>
            <a:ext cx="1345292" cy="861785"/>
          </a:xfrm>
          <a:prstGeom prst="rect">
            <a:avLst/>
          </a:prstGeom>
        </p:spPr>
      </p:pic>
      <p:pic>
        <p:nvPicPr>
          <p:cNvPr id="13" name="Picture 13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A055DC3-C2A4-4683-A1FA-92373962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538" y="1702254"/>
            <a:ext cx="1304925" cy="869950"/>
          </a:xfrm>
          <a:prstGeom prst="rect">
            <a:avLst/>
          </a:prstGeom>
        </p:spPr>
      </p:pic>
      <p:pic>
        <p:nvPicPr>
          <p:cNvPr id="15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C5A0107-6DFF-4E2C-A511-FE18A7E7D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197" y="1600653"/>
            <a:ext cx="1029607" cy="10223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52185B-7597-45C9-B194-32A48D43C82B}"/>
              </a:ext>
            </a:extLst>
          </p:cNvPr>
          <p:cNvCxnSpPr/>
          <p:nvPr/>
        </p:nvCxnSpPr>
        <p:spPr>
          <a:xfrm flipH="1">
            <a:off x="4896304" y="1576162"/>
            <a:ext cx="7257" cy="4673598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6B1FB1-6CE4-4E58-B073-76DE9A44BC9B}"/>
              </a:ext>
            </a:extLst>
          </p:cNvPr>
          <p:cNvCxnSpPr>
            <a:cxnSpLocks/>
          </p:cNvCxnSpPr>
          <p:nvPr/>
        </p:nvCxnSpPr>
        <p:spPr>
          <a:xfrm flipH="1">
            <a:off x="7327446" y="1568905"/>
            <a:ext cx="7257" cy="4673598"/>
          </a:xfrm>
          <a:prstGeom prst="straightConnector1">
            <a:avLst/>
          </a:prstGeom>
          <a:ln w="12700" cap="rnd">
            <a:solidFill>
              <a:srgbClr val="B4BDC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20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dform 2018-09">
  <a:themeElements>
    <a:clrScheme name="Adform 2018">
      <a:dk1>
        <a:srgbClr val="536873"/>
      </a:dk1>
      <a:lt1>
        <a:srgbClr val="FFFFFF"/>
      </a:lt1>
      <a:dk2>
        <a:srgbClr val="005F8C"/>
      </a:dk2>
      <a:lt2>
        <a:srgbClr val="FFFFFF"/>
      </a:lt2>
      <a:accent1>
        <a:srgbClr val="0A82BE"/>
      </a:accent1>
      <a:accent2>
        <a:srgbClr val="5AAAD2"/>
      </a:accent2>
      <a:accent3>
        <a:srgbClr val="AAD2E6"/>
      </a:accent3>
      <a:accent4>
        <a:srgbClr val="5FC3A5"/>
      </a:accent4>
      <a:accent5>
        <a:srgbClr val="A5D77D"/>
      </a:accent5>
      <a:accent6>
        <a:srgbClr val="EBD769"/>
      </a:accent6>
      <a:hlink>
        <a:srgbClr val="0A82BE"/>
      </a:hlink>
      <a:folHlink>
        <a:srgbClr val="5AAAD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B2A3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>
        <a:ln w="12700" cap="rnd">
          <a:solidFill>
            <a:srgbClr val="B4BDC2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form 2018-09" id="{5F9A1F97-000A-4E94-9E5F-1FF0B7222469}" vid="{BD06388C-6EE3-44A0-8ABF-6B967A4E3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FBDF9A8993684B83C0508968C2FADC" ma:contentTypeVersion="13" ma:contentTypeDescription="Create a new document." ma:contentTypeScope="" ma:versionID="537cd0062b4cd5679fe856966e8fd7a9">
  <xsd:schema xmlns:xsd="http://www.w3.org/2001/XMLSchema" xmlns:xs="http://www.w3.org/2001/XMLSchema" xmlns:p="http://schemas.microsoft.com/office/2006/metadata/properties" xmlns:ns2="03603e94-a38b-4550-8147-5923f76c4e24" xmlns:ns3="3d9539dc-3a92-49cc-861c-ec85c5837ea8" xmlns:ns4="cdb3a409-1d4f-47bd-b273-b54945732026" targetNamespace="http://schemas.microsoft.com/office/2006/metadata/properties" ma:root="true" ma:fieldsID="9019cd3de4c8f0b2ab873b8b78cf092f" ns2:_="" ns3:_="" ns4:_="">
    <xsd:import namespace="03603e94-a38b-4550-8147-5923f76c4e24"/>
    <xsd:import namespace="3d9539dc-3a92-49cc-861c-ec85c5837ea8"/>
    <xsd:import namespace="cdb3a409-1d4f-47bd-b273-b549457320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Details" minOccurs="0"/>
                <xsd:element ref="ns4:MediaServiceOCR" minOccurs="0"/>
                <xsd:element ref="ns4:MediaServiceEventHashCode" minOccurs="0"/>
                <xsd:element ref="ns4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603e94-a38b-4550-8147-5923f76c4e2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9539dc-3a92-49cc-861c-ec85c5837ea8" elementFormDefault="qualified">
    <xsd:import namespace="http://schemas.microsoft.com/office/2006/documentManagement/types"/>
    <xsd:import namespace="http://schemas.microsoft.com/office/infopath/2007/PartnerControls"/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b3a409-1d4f-47bd-b273-b549457320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  <xsd:element name="Details" ma:index="17" nillable="true" ma:displayName="Details" ma:internalName="Details">
      <xsd:simpleType>
        <xsd:restriction base="dms:Text">
          <xsd:maxLength value="255"/>
        </xsd:restriction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tails xmlns="cdb3a409-1d4f-47bd-b273-b54945732026" xsi:nil="true"/>
  </documentManagement>
</p:properties>
</file>

<file path=customXml/itemProps1.xml><?xml version="1.0" encoding="utf-8"?>
<ds:datastoreItem xmlns:ds="http://schemas.openxmlformats.org/officeDocument/2006/customXml" ds:itemID="{4D159F77-E13F-4705-8E8A-F0711C00F4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603e94-a38b-4550-8147-5923f76c4e24"/>
    <ds:schemaRef ds:uri="3d9539dc-3a92-49cc-861c-ec85c5837ea8"/>
    <ds:schemaRef ds:uri="cdb3a409-1d4f-47bd-b273-b549457320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0F7E8E-DA3A-40ED-B9EA-90B6DA334B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D902E2-64FE-4E82-AA8E-B75E58BD7014}">
  <ds:schemaRefs>
    <ds:schemaRef ds:uri="http://schemas.microsoft.com/office/2006/metadata/properties"/>
    <ds:schemaRef ds:uri="http://schemas.microsoft.com/office/infopath/2007/PartnerControls"/>
    <ds:schemaRef ds:uri="cdb3a409-1d4f-47bd-b273-b5494573202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1573</Words>
  <Application>Microsoft Macintosh PowerPoint</Application>
  <PresentationFormat>Widescreen</PresentationFormat>
  <Paragraphs>620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Consolas</vt:lpstr>
      <vt:lpstr>Courier</vt:lpstr>
      <vt:lpstr>Helvetica</vt:lpstr>
      <vt:lpstr>Helvetica Light</vt:lpstr>
      <vt:lpstr>Menlo</vt:lpstr>
      <vt:lpstr>Symbol</vt:lpstr>
      <vt:lpstr>Adform 2018-09</vt:lpstr>
      <vt:lpstr>RTB Bid Landscape survival models powered by bitmaps</vt:lpstr>
      <vt:lpstr>Agenda</vt:lpstr>
      <vt:lpstr>Real-Time Bidding (RTB)</vt:lpstr>
      <vt:lpstr>First price vs. second price auction</vt:lpstr>
      <vt:lpstr>RTB ecosystem</vt:lpstr>
      <vt:lpstr>Bidding strategy optimisation</vt:lpstr>
      <vt:lpstr>Numbers</vt:lpstr>
      <vt:lpstr>Algorithms</vt:lpstr>
      <vt:lpstr>Discovering knowledge from massive RTB data</vt:lpstr>
      <vt:lpstr>Discovering knowledge from massive RTB data</vt:lpstr>
      <vt:lpstr>RTB models </vt:lpstr>
      <vt:lpstr>Adform machine learning pipeline</vt:lpstr>
      <vt:lpstr>RTB Algorithms Pipeline </vt:lpstr>
      <vt:lpstr>Backtests</vt:lpstr>
      <vt:lpstr>A/B test online monitoring</vt:lpstr>
      <vt:lpstr>PowerPoint Presentation</vt:lpstr>
      <vt:lpstr>Bid Landscape</vt:lpstr>
      <vt:lpstr>User Stories</vt:lpstr>
      <vt:lpstr>Forecasting &amp; Bid Landscape</vt:lpstr>
      <vt:lpstr>Bid Landscape</vt:lpstr>
      <vt:lpstr>Population selection for  Bid Landscape modelling</vt:lpstr>
      <vt:lpstr>The Data</vt:lpstr>
      <vt:lpstr>Bitmaps (bitset, bitvector)</vt:lpstr>
      <vt:lpstr>Nested queries on millions of features</vt:lpstr>
      <vt:lpstr>PowerPoint Presentation</vt:lpstr>
      <vt:lpstr>Roaring Bitmap</vt:lpstr>
      <vt:lpstr>Bitmap Execution Database</vt:lpstr>
      <vt:lpstr>Nested set operations language</vt:lpstr>
      <vt:lpstr>Survival analysis</vt:lpstr>
      <vt:lpstr>Principles of survival analysis</vt:lpstr>
      <vt:lpstr>Data censoring in survival analysis</vt:lpstr>
      <vt:lpstr>Weibull based survival probability estimation</vt:lpstr>
      <vt:lpstr>Weibull based survival probability estimation</vt:lpstr>
      <vt:lpstr>Kaplan-Maier based survival probability estimation</vt:lpstr>
      <vt:lpstr>Kaplan-Meier curve calculation</vt:lpstr>
      <vt:lpstr>Elements of survival analysis in Bid Landscape modelling </vt:lpstr>
      <vt:lpstr>RTB auctions modelling with survival methods</vt:lpstr>
      <vt:lpstr>Bid Landscape vs. Survival Analysis</vt:lpstr>
      <vt:lpstr>Survival model for Bid Landscape modelling</vt:lpstr>
      <vt:lpstr>Bid Landscape validation in Adform</vt:lpstr>
      <vt:lpstr>Bid Landscape validation – qualitative</vt:lpstr>
      <vt:lpstr>Bid Landscape validation – quantitative (real RTB data)</vt:lpstr>
      <vt:lpstr>Bid Landscape as Adform product</vt:lpstr>
      <vt:lpstr>Interactive tool used in UI</vt:lpstr>
      <vt:lpstr>Hyperlocal precision</vt:lpstr>
      <vt:lpstr>Floor Price detection</vt:lpstr>
      <vt:lpstr>Bid Multipliers optimisation</vt:lpstr>
      <vt:lpstr>Bid Landscape dynamic CPM algorithm</vt:lpstr>
      <vt:lpstr>Summary and 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of Contents</dc:title>
  <dc:creator>Kęstutis Milkevičius</dc:creator>
  <cp:lastModifiedBy>Przemysław Piotrowski</cp:lastModifiedBy>
  <cp:revision>3</cp:revision>
  <dcterms:created xsi:type="dcterms:W3CDTF">2018-09-12T11:39:31Z</dcterms:created>
  <dcterms:modified xsi:type="dcterms:W3CDTF">2019-05-15T06:14:18Z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0x010100D1FBDF9A8993684B83C0508968C2FADC</vt:lpwstr>
  </property>
</Properties>
</file>